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21"/>
  </p:notesMasterIdLst>
  <p:sldIdLst>
    <p:sldId id="756" r:id="rId2"/>
    <p:sldId id="743" r:id="rId3"/>
    <p:sldId id="744" r:id="rId4"/>
    <p:sldId id="758" r:id="rId5"/>
    <p:sldId id="681" r:id="rId6"/>
    <p:sldId id="746" r:id="rId7"/>
    <p:sldId id="677" r:id="rId8"/>
    <p:sldId id="741" r:id="rId9"/>
    <p:sldId id="760" r:id="rId10"/>
    <p:sldId id="757" r:id="rId11"/>
    <p:sldId id="742" r:id="rId12"/>
    <p:sldId id="759" r:id="rId13"/>
    <p:sldId id="709" r:id="rId14"/>
    <p:sldId id="710" r:id="rId15"/>
    <p:sldId id="711" r:id="rId16"/>
    <p:sldId id="712" r:id="rId17"/>
    <p:sldId id="713" r:id="rId18"/>
    <p:sldId id="714" r:id="rId19"/>
    <p:sldId id="715" r:id="rId20"/>
  </p:sldIdLst>
  <p:sldSz cx="12192000" cy="6858000"/>
  <p:notesSz cx="6858000" cy="9144000"/>
  <p:embeddedFontLst>
    <p:embeddedFont>
      <p:font typeface="Pretendard" panose="020B0600000101010101" charset="-127"/>
      <p:regular r:id="rId22"/>
      <p:bold r:id="rId23"/>
    </p:embeddedFont>
    <p:embeddedFont>
      <p:font typeface="Pretendard Black" panose="020B0600000101010101" charset="-127"/>
      <p:bold r:id="rId24"/>
    </p:embeddedFont>
    <p:embeddedFont>
      <p:font typeface="Pretendard SemiBold" panose="020B0600000101010101" charset="-127"/>
      <p:bold r:id="rId25"/>
    </p:embeddedFont>
    <p:embeddedFont>
      <p:font typeface="Pretendard GOV" panose="02000503000000020004" pitchFamily="2" charset="-127"/>
      <p:regular r:id="rId26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A61523B-6FFD-4F59-774E-3C4794C9FF68}" name="석화 정" initials="석정" userId="c5774f2e917951c4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A31515"/>
    <a:srgbClr val="008000"/>
    <a:srgbClr val="F9A130"/>
    <a:srgbClr val="F99F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36" autoAdjust="0"/>
    <p:restoredTop sz="85243" autoAdjust="0"/>
  </p:normalViewPr>
  <p:slideViewPr>
    <p:cSldViewPr snapToGrid="0">
      <p:cViewPr varScale="1">
        <p:scale>
          <a:sx n="94" d="100"/>
          <a:sy n="94" d="100"/>
        </p:scale>
        <p:origin x="452" y="56"/>
      </p:cViewPr>
      <p:guideLst/>
    </p:cSldViewPr>
  </p:slideViewPr>
  <p:outlineViewPr>
    <p:cViewPr>
      <p:scale>
        <a:sx n="33" d="100"/>
        <a:sy n="33" d="100"/>
      </p:scale>
      <p:origin x="0" y="-702"/>
    </p:cViewPr>
  </p:outlineViewPr>
  <p:notesTextViewPr>
    <p:cViewPr>
      <p:scale>
        <a:sx n="1" d="1"/>
        <a:sy n="1" d="1"/>
      </p:scale>
      <p:origin x="0" y="-1312"/>
    </p:cViewPr>
  </p:notesTextViewPr>
  <p:notesViewPr>
    <p:cSldViewPr snapToGrid="0">
      <p:cViewPr varScale="1">
        <p:scale>
          <a:sx n="64" d="100"/>
          <a:sy n="64" d="100"/>
        </p:scale>
        <p:origin x="222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3F159-7250-4DD4-91C2-13B35D56E1A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9E5BFC-1559-42F1-8940-AB342D56B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59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55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https://devbong.tistory.com/34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1476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488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https://itisguide.tistory.com/4</a:t>
            </a:r>
          </a:p>
          <a:p>
            <a:endParaRPr lang="en-US" altLang="ko-KR" dirty="0"/>
          </a:p>
          <a:p>
            <a:r>
              <a:rPr lang="en-US" altLang="ko-KR" b="1" dirty="0"/>
              <a:t>"</a:t>
            </a:r>
            <a:r>
              <a:rPr lang="ko-KR" altLang="en-US" b="1" dirty="0"/>
              <a:t>릴리즈</a:t>
            </a:r>
            <a:r>
              <a:rPr lang="en-US" altLang="ko-KR" b="1" dirty="0"/>
              <a:t>"</a:t>
            </a:r>
            <a:r>
              <a:rPr lang="ko-KR" altLang="en-US" b="1" dirty="0"/>
              <a:t>는 소프트웨어</a:t>
            </a:r>
            <a:r>
              <a:rPr lang="en-US" altLang="ko-KR" b="1" dirty="0"/>
              <a:t>(</a:t>
            </a:r>
            <a:r>
              <a:rPr lang="ko-KR" altLang="en-US" b="1" dirty="0"/>
              <a:t>프로그램</a:t>
            </a:r>
            <a:r>
              <a:rPr lang="en-US" altLang="ko-KR" b="1" dirty="0"/>
              <a:t>)</a:t>
            </a:r>
            <a:r>
              <a:rPr lang="ko-KR" altLang="en-US" b="1" dirty="0"/>
              <a:t>를 외부에 공개하거나 배포하는 행위 또는 그 결과물</a:t>
            </a:r>
            <a:r>
              <a:rPr lang="ko-KR" altLang="en-US" dirty="0"/>
              <a:t>을 뜻합니다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개발자는 프로그램을 만들면서 여러 번 수정하고 테스트를 해요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그런데 사용자는 </a:t>
            </a:r>
            <a:r>
              <a:rPr lang="ko-KR" altLang="en-US" b="1" dirty="0"/>
              <a:t>완성된 버전</a:t>
            </a:r>
            <a:r>
              <a:rPr lang="ko-KR" altLang="en-US" dirty="0"/>
              <a:t>을 써야 하잖아요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그래서 </a:t>
            </a:r>
            <a:r>
              <a:rPr lang="ko-KR" altLang="en-US" b="1" dirty="0"/>
              <a:t>개발 중간중간 </a:t>
            </a:r>
            <a:r>
              <a:rPr lang="en-US" altLang="ko-KR" b="1" dirty="0"/>
              <a:t>"</a:t>
            </a:r>
            <a:r>
              <a:rPr lang="ko-KR" altLang="en-US" b="1" dirty="0"/>
              <a:t>이 정도면 쓸 수 있다</a:t>
            </a:r>
            <a:r>
              <a:rPr lang="en-US" altLang="ko-KR" b="1" dirty="0"/>
              <a:t>"</a:t>
            </a:r>
            <a:r>
              <a:rPr lang="ko-KR" altLang="en-US" dirty="0"/>
              <a:t> 싶은 상태에서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그 버전을 **외부에 배포</a:t>
            </a:r>
            <a:r>
              <a:rPr lang="en-US" altLang="ko-KR" dirty="0"/>
              <a:t>(</a:t>
            </a:r>
            <a:r>
              <a:rPr lang="ko-KR" altLang="en-US" dirty="0"/>
              <a:t>출시</a:t>
            </a:r>
            <a:r>
              <a:rPr lang="en-US" altLang="ko-KR" dirty="0"/>
              <a:t>)**</a:t>
            </a:r>
            <a:r>
              <a:rPr lang="ko-KR" altLang="en-US" dirty="0"/>
              <a:t>합니다</a:t>
            </a:r>
            <a:r>
              <a:rPr lang="en-US" altLang="ko-KR" dirty="0"/>
              <a:t>. </a:t>
            </a:r>
            <a:r>
              <a:rPr lang="ko-KR" altLang="en-US" dirty="0"/>
              <a:t>이걸 </a:t>
            </a:r>
            <a:r>
              <a:rPr lang="en-US" altLang="ko-KR" b="1" dirty="0"/>
              <a:t>"</a:t>
            </a:r>
            <a:r>
              <a:rPr lang="ko-KR" altLang="en-US" b="1" dirty="0"/>
              <a:t>릴리즈</a:t>
            </a:r>
            <a:r>
              <a:rPr lang="en-US" altLang="ko-KR" b="1" dirty="0"/>
              <a:t>"</a:t>
            </a:r>
            <a:r>
              <a:rPr lang="ko-KR" altLang="en-US" b="1" dirty="0"/>
              <a:t>한다고 해요</a:t>
            </a:r>
            <a:r>
              <a:rPr lang="en-US" altLang="ko-KR" b="1" dirty="0"/>
              <a:t>.</a:t>
            </a:r>
          </a:p>
          <a:p>
            <a:endParaRPr lang="en-US" altLang="ko-KR" b="1" dirty="0"/>
          </a:p>
          <a:p>
            <a:r>
              <a:rPr lang="ko-KR" altLang="en-US" dirty="0"/>
              <a:t>최종 사용자에게 배포할 수 있도록 **최적화된 실행 파일</a:t>
            </a:r>
            <a:r>
              <a:rPr lang="en-US" altLang="ko-KR" dirty="0"/>
              <a:t>(EXE)**</a:t>
            </a:r>
            <a:r>
              <a:rPr lang="ko-KR" altLang="en-US" dirty="0"/>
              <a:t>을 만드는 과정입니다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디버그 정보 없이 가볍고 빠른 실행을 위해 릴리즈 모드로 빌드해요</a:t>
            </a:r>
            <a:r>
              <a:rPr lang="en-US" altLang="ko-KR" dirty="0"/>
              <a:t>.</a:t>
            </a:r>
          </a:p>
          <a:p>
            <a:endParaRPr lang="en-US" altLang="ko-KR" b="1" dirty="0"/>
          </a:p>
          <a:p>
            <a:r>
              <a:rPr lang="ko-KR" altLang="en-US" b="1" dirty="0"/>
              <a:t>🛠️ </a:t>
            </a:r>
            <a:r>
              <a:rPr lang="en-US" altLang="ko-KR" b="1" dirty="0"/>
              <a:t>[1</a:t>
            </a:r>
            <a:r>
              <a:rPr lang="ko-KR" altLang="en-US" b="1" dirty="0"/>
              <a:t>단계</a:t>
            </a:r>
            <a:r>
              <a:rPr lang="en-US" altLang="ko-KR" b="1" dirty="0"/>
              <a:t>] </a:t>
            </a:r>
            <a:r>
              <a:rPr lang="ko-KR" altLang="en-US" b="1" dirty="0"/>
              <a:t>릴리즈 모드로 설정하기</a:t>
            </a:r>
          </a:p>
          <a:p>
            <a:r>
              <a:rPr lang="en-US" altLang="ko-KR" b="1" dirty="0"/>
              <a:t>Visual Studio </a:t>
            </a:r>
            <a:r>
              <a:rPr lang="ko-KR" altLang="en-US" b="1" dirty="0"/>
              <a:t>상단 </a:t>
            </a:r>
            <a:r>
              <a:rPr lang="ko-KR" altLang="en-US" b="1" dirty="0" err="1"/>
              <a:t>툴바</a:t>
            </a:r>
            <a:r>
              <a:rPr lang="ko-KR" altLang="en-US" dirty="0" err="1"/>
              <a:t>로</a:t>
            </a:r>
            <a:r>
              <a:rPr lang="ko-KR" altLang="en-US" dirty="0"/>
              <a:t> 가서</a:t>
            </a:r>
            <a:br>
              <a:rPr lang="ko-KR" altLang="en-US" dirty="0"/>
            </a:br>
            <a:r>
              <a:rPr lang="ko-KR" altLang="en-US" dirty="0"/>
              <a:t>▶ </a:t>
            </a:r>
            <a:r>
              <a:rPr lang="en-US" altLang="ko-KR" dirty="0"/>
              <a:t>Debug ▼ </a:t>
            </a:r>
            <a:r>
              <a:rPr lang="ko-KR" altLang="en-US" dirty="0"/>
              <a:t>라고 되어있는 드롭다운 클릭</a:t>
            </a:r>
          </a:p>
          <a:p>
            <a:r>
              <a:rPr lang="ko-KR" altLang="en-US" dirty="0"/>
              <a:t>▶ </a:t>
            </a:r>
            <a:r>
              <a:rPr lang="en-US" altLang="ko-KR" dirty="0"/>
              <a:t>Release </a:t>
            </a:r>
            <a:r>
              <a:rPr lang="ko-KR" altLang="en-US" dirty="0"/>
              <a:t>선택</a:t>
            </a:r>
          </a:p>
          <a:p>
            <a:r>
              <a:rPr lang="ko-KR" altLang="en-US" dirty="0"/>
              <a:t>📌 이게 </a:t>
            </a:r>
            <a:r>
              <a:rPr lang="ko-KR" altLang="en-US" b="1" dirty="0"/>
              <a:t>릴리즈 빌드 설정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🛠️ </a:t>
            </a:r>
            <a:r>
              <a:rPr lang="en-US" altLang="ko-KR" b="1" dirty="0"/>
              <a:t>[2</a:t>
            </a:r>
            <a:r>
              <a:rPr lang="ko-KR" altLang="en-US" b="1" dirty="0"/>
              <a:t>단계</a:t>
            </a:r>
            <a:r>
              <a:rPr lang="en-US" altLang="ko-KR" b="1" dirty="0"/>
              <a:t>] </a:t>
            </a:r>
            <a:r>
              <a:rPr lang="ko-KR" altLang="en-US" b="1" dirty="0"/>
              <a:t>빌드하기</a:t>
            </a:r>
          </a:p>
          <a:p>
            <a:r>
              <a:rPr lang="ko-KR" altLang="en-US" dirty="0"/>
              <a:t>메뉴에서 빌드</a:t>
            </a:r>
            <a:r>
              <a:rPr lang="en-US" altLang="ko-KR" dirty="0"/>
              <a:t>(Build) </a:t>
            </a:r>
            <a:r>
              <a:rPr lang="ko-KR" altLang="en-US" dirty="0"/>
              <a:t>클릭</a:t>
            </a:r>
          </a:p>
          <a:p>
            <a:r>
              <a:rPr lang="ko-KR" altLang="en-US" dirty="0"/>
              <a:t>▶ 솔루션 빌드</a:t>
            </a:r>
            <a:r>
              <a:rPr lang="en-US" altLang="ko-KR" dirty="0"/>
              <a:t>(Build Solution) </a:t>
            </a:r>
            <a:r>
              <a:rPr lang="ko-KR" altLang="en-US" dirty="0"/>
              <a:t>또는 </a:t>
            </a:r>
            <a:r>
              <a:rPr lang="en-US" altLang="ko-KR" dirty="0"/>
              <a:t>Ctrl + Shift + B</a:t>
            </a:r>
          </a:p>
          <a:p>
            <a:r>
              <a:rPr lang="ko-KR" altLang="en-US" dirty="0"/>
              <a:t>🔨 빌드가 성공하면</a:t>
            </a:r>
            <a:r>
              <a:rPr lang="en-US" altLang="ko-KR" dirty="0"/>
              <a:t>, </a:t>
            </a:r>
            <a:r>
              <a:rPr lang="ko-KR" altLang="en-US" dirty="0"/>
              <a:t>실행 파일</a:t>
            </a:r>
            <a:r>
              <a:rPr lang="en-US" altLang="ko-KR" dirty="0"/>
              <a:t>(.exe)</a:t>
            </a:r>
            <a:r>
              <a:rPr lang="ko-KR" altLang="en-US" dirty="0"/>
              <a:t>이 생성됩니다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148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이미지는 </a:t>
            </a:r>
            <a:r>
              <a:rPr lang="en-US" altLang="ko-KR" b="1" dirty="0"/>
              <a:t>C# WPF </a:t>
            </a:r>
            <a:r>
              <a:rPr lang="ko-KR" altLang="en-US" b="1" dirty="0"/>
              <a:t>애플리케이션</a:t>
            </a:r>
            <a:r>
              <a:rPr lang="ko-KR" altLang="en-US" dirty="0"/>
              <a:t>을 </a:t>
            </a:r>
            <a:r>
              <a:rPr lang="en-US" altLang="ko-KR" dirty="0"/>
              <a:t>"</a:t>
            </a:r>
            <a:r>
              <a:rPr lang="ko-KR" altLang="en-US" dirty="0"/>
              <a:t>릴리즈 모드</a:t>
            </a:r>
            <a:r>
              <a:rPr lang="en-US" altLang="ko-KR" dirty="0"/>
              <a:t>"</a:t>
            </a:r>
            <a:r>
              <a:rPr lang="ko-KR" altLang="en-US" dirty="0"/>
              <a:t>로 빌드했을 때 생성되는 결과물 폴더</a:t>
            </a:r>
            <a:r>
              <a:rPr lang="en-US" altLang="ko-KR" dirty="0"/>
              <a:t>(bin/Release/net8.0-windows)</a:t>
            </a:r>
            <a:r>
              <a:rPr lang="ko-KR" altLang="en-US" dirty="0"/>
              <a:t>의 모습을 보여줍니다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</a:t>
            </a:r>
            <a:r>
              <a:rPr lang="ko-KR" altLang="en-US" b="1" dirty="0"/>
              <a:t>해당 파일들을 복사해서 다른 곳에 </a:t>
            </a:r>
            <a:r>
              <a:rPr lang="ko-KR" altLang="en-US" b="1" dirty="0" err="1"/>
              <a:t>붙여넣고</a:t>
            </a:r>
            <a:r>
              <a:rPr lang="ko-KR" altLang="en-US" b="1" dirty="0"/>
              <a:t> 실행할 수 있다</a:t>
            </a:r>
            <a:r>
              <a:rPr lang="ko-KR" altLang="en-US" dirty="0"/>
              <a:t>는 것을 안내하고 있어요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WpfApp2.exe :</a:t>
            </a:r>
            <a:r>
              <a:rPr lang="ko-KR" altLang="en-US" dirty="0"/>
              <a:t>실제 실행파일</a:t>
            </a:r>
            <a:r>
              <a:rPr lang="en-US" altLang="ko-KR" dirty="0"/>
              <a:t>. </a:t>
            </a:r>
            <a:r>
              <a:rPr lang="ko-KR" altLang="en-US" dirty="0" err="1"/>
              <a:t>더블클릭하면</a:t>
            </a:r>
            <a:r>
              <a:rPr lang="ko-KR" altLang="en-US" dirty="0"/>
              <a:t> 프로그램이 실행돼요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WpfApp2.dll </a:t>
            </a:r>
            <a:r>
              <a:rPr lang="ko-KR" altLang="en-US" dirty="0"/>
              <a:t>애플리케이션의 주 코드가 담긴 동적 라이브러리 파일입니다</a:t>
            </a:r>
            <a:r>
              <a:rPr lang="en-US" altLang="ko-KR" dirty="0"/>
              <a:t>. exe</a:t>
            </a:r>
            <a:r>
              <a:rPr lang="ko-KR" altLang="en-US" dirty="0"/>
              <a:t>가 이걸 불러와서 실행합니다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WpfApp2.deps.json </a:t>
            </a:r>
            <a:r>
              <a:rPr lang="ko-KR" altLang="en-US" dirty="0"/>
              <a:t>해당 프로그램이 어떤 라이브러리를 사용하는지 정보를 담은 파일입니다</a:t>
            </a:r>
            <a:r>
              <a:rPr lang="en-US" altLang="ko-KR" dirty="0"/>
              <a:t>. (Dependencies)</a:t>
            </a:r>
          </a:p>
          <a:p>
            <a:r>
              <a:rPr lang="en-US" altLang="ko-KR" b="1" dirty="0"/>
              <a:t>WpfApp2.runtimeconfig.json </a:t>
            </a:r>
            <a:r>
              <a:rPr lang="ko-KR" altLang="en-US" dirty="0"/>
              <a:t>실행에 필요한 </a:t>
            </a:r>
            <a:r>
              <a:rPr lang="en-US" altLang="ko-KR" dirty="0"/>
              <a:t>.NET </a:t>
            </a:r>
            <a:r>
              <a:rPr lang="ko-KR" altLang="en-US" dirty="0"/>
              <a:t>런타임 설정 정보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어떤 </a:t>
            </a:r>
            <a:r>
              <a:rPr lang="en-US" altLang="ko-KR" dirty="0"/>
              <a:t>.NET </a:t>
            </a:r>
            <a:r>
              <a:rPr lang="ko-KR" altLang="en-US" dirty="0"/>
              <a:t>버전 필요 등</a:t>
            </a:r>
            <a:r>
              <a:rPr lang="en-US" altLang="ko-KR" dirty="0"/>
              <a:t>).</a:t>
            </a:r>
          </a:p>
          <a:p>
            <a:r>
              <a:rPr lang="en-US" altLang="ko-KR" b="1" dirty="0"/>
              <a:t>WpfApp2.pdb </a:t>
            </a:r>
            <a:r>
              <a:rPr lang="ko-KR" altLang="en-US" dirty="0"/>
              <a:t>디버깅 정보가 담긴 파일로</a:t>
            </a:r>
            <a:r>
              <a:rPr lang="en-US" altLang="ko-KR" dirty="0"/>
              <a:t>, </a:t>
            </a:r>
            <a:r>
              <a:rPr lang="ko-KR" altLang="en-US" dirty="0"/>
              <a:t>릴리즈 배포 시에는 보통 포함시키지 않아도 됩니다</a:t>
            </a:r>
            <a:r>
              <a:rPr lang="en-US" altLang="ko-KR" dirty="0"/>
              <a:t>. (</a:t>
            </a:r>
            <a:r>
              <a:rPr lang="ko-KR" altLang="en-US" dirty="0"/>
              <a:t>선택사항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b="1" dirty="0"/>
              <a:t>🚀 </a:t>
            </a:r>
            <a:r>
              <a:rPr lang="en-US" altLang="ko-KR" b="1" dirty="0"/>
              <a:t>[4</a:t>
            </a:r>
            <a:r>
              <a:rPr lang="ko-KR" altLang="en-US" b="1" dirty="0"/>
              <a:t>단계</a:t>
            </a:r>
            <a:r>
              <a:rPr lang="en-US" altLang="ko-KR" b="1" dirty="0"/>
              <a:t>] </a:t>
            </a:r>
            <a:r>
              <a:rPr lang="ko-KR" altLang="en-US" b="1" dirty="0"/>
              <a:t>다른 컴퓨터에서 실행하려면</a:t>
            </a:r>
            <a:r>
              <a:rPr lang="en-US" altLang="ko-KR" b="1" dirty="0"/>
              <a:t>?</a:t>
            </a:r>
          </a:p>
          <a:p>
            <a:r>
              <a:rPr lang="ko-KR" altLang="en-US" dirty="0"/>
              <a:t>아래 파일들을 </a:t>
            </a:r>
            <a:r>
              <a:rPr lang="ko-KR" altLang="en-US" b="1" dirty="0"/>
              <a:t>같은 폴더에 복사</a:t>
            </a:r>
            <a:r>
              <a:rPr lang="ko-KR" altLang="en-US" dirty="0"/>
              <a:t>해서 이동</a:t>
            </a:r>
          </a:p>
          <a:p>
            <a:pPr lvl="1"/>
            <a:r>
              <a:rPr lang="en-US" altLang="ko-KR" dirty="0"/>
              <a:t>WpfApp2.exe</a:t>
            </a:r>
          </a:p>
          <a:p>
            <a:pPr lvl="1"/>
            <a:r>
              <a:rPr lang="en-US" altLang="ko-KR" dirty="0"/>
              <a:t>WpfApp2.dll</a:t>
            </a:r>
          </a:p>
          <a:p>
            <a:pPr lvl="1"/>
            <a:r>
              <a:rPr lang="en-US" altLang="ko-KR" dirty="0"/>
              <a:t>WpfApp2.runtimeconfig.json</a:t>
            </a:r>
          </a:p>
          <a:p>
            <a:pPr lvl="1"/>
            <a:r>
              <a:rPr lang="en-US" altLang="ko-KR" dirty="0"/>
              <a:t>WpfApp2.deps.json</a:t>
            </a:r>
          </a:p>
          <a:p>
            <a:r>
              <a:rPr lang="ko-KR" altLang="en-US" dirty="0"/>
              <a:t>그리고 </a:t>
            </a:r>
            <a:r>
              <a:rPr lang="ko-KR" altLang="en-US" b="1" dirty="0"/>
              <a:t>그 </a:t>
            </a:r>
            <a:r>
              <a:rPr lang="en-US" altLang="ko-KR" b="1" dirty="0"/>
              <a:t>PC</a:t>
            </a:r>
            <a:r>
              <a:rPr lang="ko-KR" altLang="en-US" b="1" dirty="0"/>
              <a:t>에 </a:t>
            </a:r>
            <a:r>
              <a:rPr lang="en-US" altLang="ko-KR" b="1" dirty="0"/>
              <a:t>.NET Desktop Runtime</a:t>
            </a:r>
            <a:r>
              <a:rPr lang="ko-KR" altLang="en-US" b="1" dirty="0"/>
              <a:t>이 설치되어 있어야</a:t>
            </a:r>
            <a:r>
              <a:rPr lang="ko-KR" altLang="en-US" dirty="0"/>
              <a:t> 실행됩니다</a:t>
            </a:r>
            <a:r>
              <a:rPr lang="en-US" altLang="ko-KR" dirty="0"/>
              <a:t>!</a:t>
            </a:r>
          </a:p>
          <a:p>
            <a:r>
              <a:rPr lang="ko-KR" altLang="en-US" dirty="0"/>
              <a:t>만약 없다면</a:t>
            </a:r>
            <a:r>
              <a:rPr lang="en-US" altLang="ko-KR" dirty="0"/>
              <a:t>, .NET Runtime</a:t>
            </a:r>
            <a:r>
              <a:rPr lang="ko-KR" altLang="en-US" dirty="0"/>
              <a:t>이 필요하다는 오류가 뜨게 됩니다</a:t>
            </a:r>
            <a:r>
              <a:rPr lang="en-US" altLang="ko-KR" dirty="0"/>
              <a:t>. (</a:t>
            </a:r>
            <a:r>
              <a:rPr lang="ko-KR" altLang="en-US" dirty="0"/>
              <a:t>앞서 본 </a:t>
            </a:r>
            <a:r>
              <a:rPr lang="ko-KR" altLang="en-US" dirty="0" err="1"/>
              <a:t>스샷처럼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3182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메시지는 </a:t>
            </a:r>
            <a:r>
              <a:rPr lang="en-US" altLang="ko-KR" b="1" dirty="0"/>
              <a:t>.NET Desktop Runtime</a:t>
            </a:r>
            <a:r>
              <a:rPr lang="ko-KR" altLang="en-US" dirty="0"/>
              <a:t>이 설치되어 있지 않은 </a:t>
            </a:r>
            <a:r>
              <a:rPr lang="en-US" altLang="ko-KR" dirty="0"/>
              <a:t>PC</a:t>
            </a:r>
            <a:r>
              <a:rPr lang="ko-KR" altLang="en-US" dirty="0"/>
              <a:t>에서 </a:t>
            </a:r>
            <a:r>
              <a:rPr lang="en-US" altLang="ko-KR" dirty="0"/>
              <a:t>.exe </a:t>
            </a:r>
            <a:r>
              <a:rPr lang="ko-KR" altLang="en-US" dirty="0"/>
              <a:t>파일을 실행했을 때 나옵니다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</a:t>
            </a:r>
            <a:r>
              <a:rPr lang="en-US" altLang="ko-KR" dirty="0"/>
              <a:t>, WPF </a:t>
            </a:r>
            <a:r>
              <a:rPr lang="ko-KR" altLang="en-US" dirty="0"/>
              <a:t>앱을 실행하려면 </a:t>
            </a:r>
            <a:r>
              <a:rPr lang="en-US" altLang="ko-KR" dirty="0"/>
              <a:t>.NET Desktop Runtime</a:t>
            </a:r>
            <a:r>
              <a:rPr lang="ko-KR" altLang="en-US" dirty="0"/>
              <a:t>이 반드시 있어야 해요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해당 </a:t>
            </a:r>
            <a:r>
              <a:rPr lang="en-US" altLang="ko-KR" dirty="0"/>
              <a:t>PC</a:t>
            </a:r>
            <a:r>
              <a:rPr lang="ko-KR" altLang="en-US" dirty="0"/>
              <a:t>에 </a:t>
            </a:r>
            <a:r>
              <a:rPr lang="en-US" altLang="ko-KR" dirty="0"/>
              <a:t>.NET Desktop Runtime </a:t>
            </a:r>
            <a:r>
              <a:rPr lang="ko-KR" altLang="en-US" dirty="0"/>
              <a:t>설치</a:t>
            </a:r>
          </a:p>
          <a:p>
            <a:r>
              <a:rPr lang="en-US" altLang="ko-KR" dirty="0"/>
              <a:t>WPF </a:t>
            </a:r>
            <a:r>
              <a:rPr lang="ko-KR" altLang="en-US" dirty="0"/>
              <a:t>앱은 일반 콘솔 앱과 달리 </a:t>
            </a:r>
            <a:r>
              <a:rPr lang="en-US" altLang="ko-KR" b="1" dirty="0"/>
              <a:t>Desktop Runtime</a:t>
            </a:r>
            <a:r>
              <a:rPr lang="ko-KR" altLang="en-US" dirty="0"/>
              <a:t>이 필요해요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957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dll</a:t>
            </a:r>
            <a:r>
              <a:rPr lang="ko-KR" altLang="en-US" dirty="0"/>
              <a:t>은 **동적 링크 라이브러리</a:t>
            </a:r>
            <a:r>
              <a:rPr lang="en-US" altLang="ko-KR" dirty="0"/>
              <a:t>(Dynamic Link Library)**</a:t>
            </a:r>
            <a:r>
              <a:rPr lang="ko-KR" altLang="en-US" dirty="0"/>
              <a:t>의 약자예요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자주 사용하는 클래스나 기능들을 하나의 파일로 묶어서</a:t>
            </a:r>
            <a:r>
              <a:rPr lang="en-US" altLang="ko-KR" dirty="0"/>
              <a:t>, </a:t>
            </a:r>
            <a:r>
              <a:rPr lang="ko-KR" altLang="en-US" b="1" dirty="0"/>
              <a:t>다른 프로젝트에서 재사용할 수 있게 하는 파일 형식</a:t>
            </a:r>
            <a:r>
              <a:rPr lang="ko-KR" altLang="en-US" dirty="0"/>
              <a:t>이에요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EXE(</a:t>
            </a:r>
            <a:r>
              <a:rPr lang="ko-KR" altLang="en-US" dirty="0"/>
              <a:t>실행 파일</a:t>
            </a:r>
            <a:r>
              <a:rPr lang="en-US" altLang="ko-KR" dirty="0"/>
              <a:t>)</a:t>
            </a:r>
            <a:r>
              <a:rPr lang="ko-KR" altLang="en-US" dirty="0"/>
              <a:t>과는 달리 직접 실행은 안 되지만</a:t>
            </a:r>
            <a:r>
              <a:rPr lang="en-US" altLang="ko-KR" dirty="0"/>
              <a:t>, </a:t>
            </a:r>
            <a:r>
              <a:rPr lang="ko-KR" altLang="en-US" dirty="0"/>
              <a:t>다른 프로젝트에서 불러와서 사용할 수 있어요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/>
              <a:t>Output type</a:t>
            </a:r>
            <a:r>
              <a:rPr lang="ko-KR" altLang="en-US" dirty="0"/>
              <a:t>을 </a:t>
            </a:r>
            <a:r>
              <a:rPr lang="en-US" altLang="ko-KR" dirty="0"/>
              <a:t>Class Library</a:t>
            </a:r>
            <a:r>
              <a:rPr lang="ko-KR" altLang="en-US" dirty="0"/>
              <a:t>로 변경해야 </a:t>
            </a:r>
            <a:r>
              <a:rPr lang="en-US" altLang="ko-KR" dirty="0"/>
              <a:t>.</a:t>
            </a:r>
            <a:r>
              <a:rPr lang="en-US" altLang="ko-KR" dirty="0" err="1"/>
              <a:t>dll</a:t>
            </a:r>
            <a:r>
              <a:rPr lang="ko-KR" altLang="en-US" dirty="0"/>
              <a:t>이 만들어집니다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참고</a:t>
            </a:r>
            <a:r>
              <a:rPr lang="en-US" altLang="ko-KR" dirty="0"/>
              <a:t>: .</a:t>
            </a:r>
            <a:r>
              <a:rPr lang="en-US" altLang="ko-KR" dirty="0" err="1"/>
              <a:t>dll</a:t>
            </a:r>
            <a:r>
              <a:rPr lang="ko-KR" altLang="en-US" dirty="0"/>
              <a:t>은 실행 파일이 아니라</a:t>
            </a:r>
            <a:r>
              <a:rPr lang="en-US" altLang="ko-KR" dirty="0"/>
              <a:t>, </a:t>
            </a:r>
            <a:r>
              <a:rPr lang="ko-KR" altLang="en-US" b="1" dirty="0"/>
              <a:t>코드를 묶은 라이브러리</a:t>
            </a:r>
            <a:r>
              <a:rPr lang="ko-KR" altLang="en-US" dirty="0"/>
              <a:t>예요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빌드</a:t>
            </a:r>
            <a:r>
              <a:rPr lang="en-US" altLang="ko-KR" dirty="0"/>
              <a:t>(Build)</a:t>
            </a:r>
            <a:r>
              <a:rPr lang="ko-KR" altLang="en-US" dirty="0"/>
              <a:t>를 하면</a:t>
            </a:r>
            <a:r>
              <a:rPr lang="en-US" altLang="ko-KR" dirty="0"/>
              <a:t>, </a:t>
            </a:r>
            <a:r>
              <a:rPr lang="ko-KR" altLang="en-US" dirty="0"/>
              <a:t>아래 경로에 </a:t>
            </a:r>
            <a:r>
              <a:rPr lang="en-US" altLang="ko-KR" dirty="0"/>
              <a:t>.</a:t>
            </a:r>
            <a:r>
              <a:rPr lang="en-US" altLang="ko-KR" dirty="0" err="1"/>
              <a:t>dll</a:t>
            </a:r>
            <a:r>
              <a:rPr lang="en-US" altLang="ko-KR" dirty="0"/>
              <a:t> </a:t>
            </a:r>
            <a:r>
              <a:rPr lang="ko-KR" altLang="en-US" dirty="0"/>
              <a:t>파일이 생성됩니다</a:t>
            </a:r>
            <a:r>
              <a:rPr lang="en-US" altLang="ko-KR" dirty="0"/>
              <a:t>:</a:t>
            </a:r>
          </a:p>
          <a:p>
            <a:endParaRPr lang="en-US" altLang="ko-KR" dirty="0"/>
          </a:p>
          <a:p>
            <a:r>
              <a:rPr lang="en-US" altLang="ko-KR" dirty="0"/>
              <a:t>Debug </a:t>
            </a:r>
            <a:r>
              <a:rPr lang="ko-KR" altLang="en-US" dirty="0"/>
              <a:t>모드</a:t>
            </a:r>
            <a:r>
              <a:rPr lang="en-US" altLang="ko-KR" dirty="0"/>
              <a:t>: </a:t>
            </a:r>
            <a:r>
              <a:rPr lang="ko-KR" altLang="en-US" dirty="0"/>
              <a:t>개발 중 테스트용</a:t>
            </a:r>
            <a:r>
              <a:rPr lang="en-US" altLang="ko-KR" dirty="0"/>
              <a:t>. </a:t>
            </a:r>
            <a:r>
              <a:rPr lang="ko-KR" altLang="en-US" dirty="0"/>
              <a:t>디버그 정보 포함</a:t>
            </a:r>
            <a:r>
              <a:rPr lang="en-US" altLang="ko-KR" dirty="0"/>
              <a:t>. </a:t>
            </a:r>
            <a:r>
              <a:rPr lang="ko-KR" altLang="en-US" dirty="0"/>
              <a:t>빠르게 빌드 가능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Release </a:t>
            </a:r>
            <a:r>
              <a:rPr lang="ko-KR" altLang="en-US" dirty="0"/>
              <a:t>모드</a:t>
            </a:r>
            <a:r>
              <a:rPr lang="en-US" altLang="ko-KR" dirty="0"/>
              <a:t>: </a:t>
            </a:r>
            <a:r>
              <a:rPr lang="ko-KR" altLang="en-US" dirty="0"/>
              <a:t>사용자에게 배포할 최종 버전</a:t>
            </a:r>
            <a:r>
              <a:rPr lang="en-US" altLang="ko-KR" dirty="0"/>
              <a:t>. </a:t>
            </a:r>
            <a:r>
              <a:rPr lang="ko-KR" altLang="en-US" dirty="0"/>
              <a:t>최적화됨</a:t>
            </a:r>
            <a:r>
              <a:rPr lang="en-US" altLang="ko-KR" dirty="0"/>
              <a:t>. </a:t>
            </a:r>
            <a:r>
              <a:rPr lang="ko-KR" altLang="en-US" dirty="0"/>
              <a:t>디버그 정보 없음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실제로 </a:t>
            </a:r>
            <a:r>
              <a:rPr lang="ko-KR" altLang="en-US" dirty="0" err="1"/>
              <a:t>빌드된</a:t>
            </a:r>
            <a:r>
              <a:rPr lang="ko-KR" altLang="en-US" dirty="0"/>
              <a:t> 결과물</a:t>
            </a:r>
            <a:r>
              <a:rPr lang="en-US" altLang="ko-KR" dirty="0"/>
              <a:t>:</a:t>
            </a:r>
          </a:p>
          <a:p>
            <a:pPr lvl="1"/>
            <a:r>
              <a:rPr lang="en-US" altLang="ko-KR" dirty="0"/>
              <a:t>ClassLibrary1.dll : </a:t>
            </a:r>
            <a:r>
              <a:rPr lang="ko-KR" altLang="en-US" dirty="0"/>
              <a:t>라이브러리 본체</a:t>
            </a:r>
          </a:p>
          <a:p>
            <a:pPr lvl="1"/>
            <a:r>
              <a:rPr lang="en-US" altLang="ko-KR" dirty="0"/>
              <a:t>ClassLibrary1.pdb : </a:t>
            </a:r>
            <a:r>
              <a:rPr lang="ko-KR" altLang="en-US" dirty="0"/>
              <a:t>디버깅 정보 파일 </a:t>
            </a:r>
            <a:r>
              <a:rPr lang="en-US" altLang="ko-KR" dirty="0"/>
              <a:t>(Debug </a:t>
            </a:r>
            <a:r>
              <a:rPr lang="ko-KR" altLang="en-US" dirty="0"/>
              <a:t>모드일 때만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0311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982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소프트웨어 개발에서 자주 등장하는 문제들을 효과적으로 해결하기 위해 검증된 </a:t>
            </a:r>
            <a:r>
              <a:rPr lang="ko-KR" altLang="en-US" dirty="0" err="1"/>
              <a:t>설계방식</a:t>
            </a:r>
            <a:r>
              <a:rPr lang="en-US" altLang="ko-KR" dirty="0"/>
              <a:t>(</a:t>
            </a:r>
            <a:r>
              <a:rPr lang="ko-KR" altLang="en-US" dirty="0"/>
              <a:t>템플릿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044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https://oobwrite.com/entry/%EB%94%94%EC%9E%90%EC%9D%B8-%ED%8C%A8%ED%84%B4Design-Pattern-%EC%B4%9D%EC%A0%95%EB%A6%AC-23%EA%B0%80%EC%A7%80-%EB%94%94%EC%9E%90%EC%9D%B8-%ED%8C%A8%ED%84%B4-%EC%A0%95%EC%9D%98-%EC%A2%85%EB%A5%98-%EC%9E%A5%EB%8B%A8%EC%A0%90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41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싱글톤은</a:t>
            </a:r>
            <a:r>
              <a:rPr lang="ko-KR" altLang="en-US" dirty="0"/>
              <a:t> 딱 하나의 객체를 만들고</a:t>
            </a:r>
            <a:r>
              <a:rPr lang="en-US" altLang="ko-KR" dirty="0"/>
              <a:t>, </a:t>
            </a:r>
            <a:r>
              <a:rPr lang="ko-KR" altLang="en-US" dirty="0"/>
              <a:t>누구든 공유해서 쓸 수 있도록 하되</a:t>
            </a:r>
            <a:r>
              <a:rPr lang="en-US" altLang="ko-KR" dirty="0"/>
              <a:t>, </a:t>
            </a:r>
            <a:r>
              <a:rPr lang="ko-KR" altLang="en-US" dirty="0"/>
              <a:t>무분별한 생성을 막기위해 통제된 방식을 사용하는 것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📌 사용하면 좋은 경우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전역적으로 하나만 존재해야 하는 클래스</a:t>
            </a:r>
            <a:r>
              <a:rPr lang="ko-KR" altLang="en-US" baseline="0" dirty="0"/>
              <a:t> </a:t>
            </a:r>
            <a:r>
              <a:rPr lang="en-US" altLang="ko-KR" baseline="0" dirty="0">
                <a:sym typeface="Wingdings" panose="05000000000000000000" pitchFamily="2" charset="2"/>
              </a:rPr>
              <a:t> </a:t>
            </a:r>
            <a:r>
              <a:rPr lang="ko-KR" altLang="en-US" baseline="0" dirty="0">
                <a:sym typeface="Wingdings" panose="05000000000000000000" pitchFamily="2" charset="2"/>
              </a:rPr>
              <a:t>시스템 전체에서 동일 상태</a:t>
            </a:r>
            <a:r>
              <a:rPr lang="en-US" altLang="ko-KR" baseline="0" dirty="0">
                <a:sym typeface="Wingdings" panose="05000000000000000000" pitchFamily="2" charset="2"/>
              </a:rPr>
              <a:t>/</a:t>
            </a:r>
            <a:r>
              <a:rPr lang="ko-KR" altLang="en-US" baseline="0" dirty="0">
                <a:sym typeface="Wingdings" panose="05000000000000000000" pitchFamily="2" charset="2"/>
              </a:rPr>
              <a:t>기능 유지</a:t>
            </a:r>
            <a:endParaRPr lang="en-US" altLang="ko-KR" baseline="0" dirty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ko-KR" altLang="en-US" baseline="0" dirty="0">
                <a:sym typeface="Wingdings" panose="05000000000000000000" pitchFamily="2" charset="2"/>
              </a:rPr>
              <a:t>자주 쓰이지만 인스턴스가 무거운 클래스 </a:t>
            </a:r>
            <a:r>
              <a:rPr lang="en-US" altLang="ko-KR" baseline="0" dirty="0">
                <a:sym typeface="Wingdings" panose="05000000000000000000" pitchFamily="2" charset="2"/>
              </a:rPr>
              <a:t> </a:t>
            </a:r>
            <a:r>
              <a:rPr lang="ko-KR" altLang="en-US" baseline="0" dirty="0">
                <a:sym typeface="Wingdings" panose="05000000000000000000" pitchFamily="2" charset="2"/>
              </a:rPr>
              <a:t>매번 </a:t>
            </a:r>
            <a:r>
              <a:rPr lang="en-US" altLang="ko-KR" baseline="0" dirty="0">
                <a:sym typeface="Wingdings" panose="05000000000000000000" pitchFamily="2" charset="2"/>
              </a:rPr>
              <a:t>new </a:t>
            </a:r>
            <a:r>
              <a:rPr lang="ko-KR" altLang="en-US" baseline="0" dirty="0">
                <a:sym typeface="Wingdings" panose="05000000000000000000" pitchFamily="2" charset="2"/>
              </a:rPr>
              <a:t>하지 않아도 되어 효율적</a:t>
            </a:r>
            <a:endParaRPr lang="en-US" altLang="ko-KR" baseline="0" dirty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ko-KR" altLang="en-US" baseline="0" dirty="0">
                <a:sym typeface="Wingdings" panose="05000000000000000000" pitchFamily="2" charset="2"/>
              </a:rPr>
              <a:t>공통된 상태를 관리해야 할 때 </a:t>
            </a:r>
            <a:r>
              <a:rPr lang="en-US" altLang="ko-KR" baseline="0" dirty="0">
                <a:sym typeface="Wingdings" panose="05000000000000000000" pitchFamily="2" charset="2"/>
              </a:rPr>
              <a:t> </a:t>
            </a:r>
            <a:r>
              <a:rPr lang="ko-KR" altLang="en-US" baseline="0" dirty="0">
                <a:sym typeface="Wingdings" panose="05000000000000000000" pitchFamily="2" charset="2"/>
              </a:rPr>
              <a:t>여러 컴포넌트가 상태를 공유해야 할 때 유용</a:t>
            </a:r>
            <a:endParaRPr lang="en-US" altLang="ko-KR" baseline="0" dirty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314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797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18ECD-68BD-F5CA-D0AD-F7486CA72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8328D17-4010-F2CD-21AB-7ABF0FB78C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A195CA7-C7AE-8BB0-3FAF-37C05E6C43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View</a:t>
            </a:r>
            <a:r>
              <a:rPr lang="ko-KR" altLang="en-US" dirty="0"/>
              <a:t>가 하는 일이 많아서 </a:t>
            </a:r>
            <a:r>
              <a:rPr lang="en-US" altLang="ko-KR" dirty="0"/>
              <a:t>MVC </a:t>
            </a:r>
            <a:r>
              <a:rPr lang="ko-KR" altLang="en-US" dirty="0"/>
              <a:t>패턴을 </a:t>
            </a:r>
            <a:r>
              <a:rPr lang="en-US" altLang="ko-KR" dirty="0"/>
              <a:t>Massive View Control </a:t>
            </a:r>
            <a:r>
              <a:rPr lang="ko-KR" altLang="en-US" dirty="0"/>
              <a:t>이라고 부르기도 함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840851-D9DD-8791-7C2A-38969FB5EB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496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Model: </a:t>
            </a:r>
            <a:r>
              <a:rPr lang="ko-KR" altLang="en-US" dirty="0"/>
              <a:t>데이터 구조와 </a:t>
            </a:r>
            <a:r>
              <a:rPr lang="ko-KR" altLang="en-US" dirty="0" err="1"/>
              <a:t>로직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실제로 처리되는 데이터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View: UI </a:t>
            </a:r>
            <a:r>
              <a:rPr lang="ko-KR" altLang="en-US" dirty="0">
                <a:sym typeface="Wingdings" panose="05000000000000000000" pitchFamily="2" charset="2"/>
              </a:rPr>
              <a:t>화면 </a:t>
            </a:r>
            <a:r>
              <a:rPr lang="en-US" altLang="ko-KR" dirty="0">
                <a:sym typeface="Wingdings" panose="05000000000000000000" pitchFamily="2" charset="2"/>
              </a:rPr>
              <a:t>(XAML)  </a:t>
            </a:r>
            <a:r>
              <a:rPr lang="ko-KR" altLang="en-US" dirty="0">
                <a:sym typeface="Wingdings" panose="05000000000000000000" pitchFamily="2" charset="2"/>
              </a:rPr>
              <a:t>버튼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텍스트박스</a:t>
            </a:r>
            <a:r>
              <a:rPr lang="ko-KR" altLang="en-US" dirty="0">
                <a:sym typeface="Wingdings" panose="05000000000000000000" pitchFamily="2" charset="2"/>
              </a:rPr>
              <a:t> 등 컨트롤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 err="1">
                <a:sym typeface="Wingdings" panose="05000000000000000000" pitchFamily="2" charset="2"/>
              </a:rPr>
              <a:t>ViewModel</a:t>
            </a:r>
            <a:r>
              <a:rPr lang="en-US" altLang="ko-KR" dirty="0">
                <a:sym typeface="Wingdings" panose="05000000000000000000" pitchFamily="2" charset="2"/>
              </a:rPr>
              <a:t>: View</a:t>
            </a:r>
            <a:r>
              <a:rPr lang="ko-KR" altLang="en-US" dirty="0">
                <a:sym typeface="Wingdings" panose="05000000000000000000" pitchFamily="2" charset="2"/>
              </a:rPr>
              <a:t>와 </a:t>
            </a:r>
            <a:r>
              <a:rPr lang="en-US" altLang="ko-KR" dirty="0">
                <a:sym typeface="Wingdings" panose="05000000000000000000" pitchFamily="2" charset="2"/>
              </a:rPr>
              <a:t>Model</a:t>
            </a:r>
            <a:r>
              <a:rPr lang="ko-KR" altLang="en-US" dirty="0">
                <a:sym typeface="Wingdings" panose="05000000000000000000" pitchFamily="2" charset="2"/>
              </a:rPr>
              <a:t>을 연결하는 중간관리자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바인딩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상태 관리 등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XAML</a:t>
            </a:r>
            <a:r>
              <a:rPr lang="en-US" altLang="ko-KR" baseline="0" dirty="0">
                <a:sym typeface="Wingdings" panose="05000000000000000000" pitchFamily="2" charset="2"/>
              </a:rPr>
              <a:t> </a:t>
            </a:r>
            <a:r>
              <a:rPr lang="ko-KR" altLang="en-US" baseline="0" dirty="0">
                <a:sym typeface="Wingdings" panose="05000000000000000000" pitchFamily="2" charset="2"/>
              </a:rPr>
              <a:t>기반 </a:t>
            </a:r>
            <a:r>
              <a:rPr lang="en-US" altLang="ko-KR" baseline="0" dirty="0">
                <a:sym typeface="Wingdings" panose="05000000000000000000" pitchFamily="2" charset="2"/>
              </a:rPr>
              <a:t>UI </a:t>
            </a:r>
            <a:r>
              <a:rPr lang="ko-KR" altLang="en-US" baseline="0" dirty="0">
                <a:sym typeface="Wingdings" panose="05000000000000000000" pitchFamily="2" charset="2"/>
              </a:rPr>
              <a:t>프레임워크에서 가장 널리 사용되는 디자인 패턴</a:t>
            </a:r>
            <a:r>
              <a:rPr lang="en-US" altLang="ko-KR" baseline="0" dirty="0">
                <a:sym typeface="Wingdings" panose="05000000000000000000" pitchFamily="2" charset="2"/>
              </a:rPr>
              <a:t>.</a:t>
            </a:r>
          </a:p>
          <a:p>
            <a:r>
              <a:rPr lang="ko-KR" altLang="en-US" baseline="0" dirty="0" err="1">
                <a:sym typeface="Wingdings" panose="05000000000000000000" pitchFamily="2" charset="2"/>
              </a:rPr>
              <a:t>ㄴ</a:t>
            </a:r>
            <a:r>
              <a:rPr lang="ko-KR" altLang="en-US" baseline="0" dirty="0">
                <a:sym typeface="Wingdings" panose="05000000000000000000" pitchFamily="2" charset="2"/>
              </a:rPr>
              <a:t> </a:t>
            </a:r>
            <a:r>
              <a:rPr lang="en-US" altLang="ko-KR" baseline="0" dirty="0">
                <a:sym typeface="Wingdings" panose="05000000000000000000" pitchFamily="2" charset="2"/>
              </a:rPr>
              <a:t>UI</a:t>
            </a:r>
            <a:r>
              <a:rPr lang="ko-KR" altLang="en-US" baseline="0" dirty="0">
                <a:sym typeface="Wingdings" panose="05000000000000000000" pitchFamily="2" charset="2"/>
              </a:rPr>
              <a:t>와 데이터 처리 </a:t>
            </a:r>
            <a:r>
              <a:rPr lang="ko-KR" altLang="en-US" baseline="0" dirty="0" err="1">
                <a:sym typeface="Wingdings" panose="05000000000000000000" pitchFamily="2" charset="2"/>
              </a:rPr>
              <a:t>로직을</a:t>
            </a:r>
            <a:r>
              <a:rPr lang="ko-KR" altLang="en-US" baseline="0" dirty="0">
                <a:sym typeface="Wingdings" panose="05000000000000000000" pitchFamily="2" charset="2"/>
              </a:rPr>
              <a:t> 분리하여 유지보수성과 테스트 용이성을 높이기 위한 구조</a:t>
            </a:r>
            <a:r>
              <a:rPr lang="en-US" altLang="ko-KR" baseline="0" dirty="0">
                <a:sym typeface="Wingdings" panose="05000000000000000000" pitchFamily="2" charset="2"/>
              </a:rPr>
              <a:t>.</a:t>
            </a:r>
          </a:p>
          <a:p>
            <a:endParaRPr lang="en-US" altLang="ko-KR" baseline="0" dirty="0">
              <a:sym typeface="Wingdings" panose="05000000000000000000" pitchFamily="2" charset="2"/>
            </a:endParaRPr>
          </a:p>
          <a:p>
            <a:r>
              <a:rPr lang="en-US" altLang="ko-KR" dirty="0" err="1"/>
              <a:t>WinForms</a:t>
            </a:r>
            <a:r>
              <a:rPr lang="ko-KR" altLang="en-US" dirty="0"/>
              <a:t>처럼 모든 동작을 버튼 이벤트에서 처리하던 </a:t>
            </a:r>
            <a:r>
              <a:rPr lang="ko-KR" altLang="en-US" b="1" dirty="0"/>
              <a:t>이벤트 지향 프로그래밍 구조에서 탈피</a:t>
            </a:r>
            <a:r>
              <a:rPr lang="ko-KR" altLang="en-US" dirty="0"/>
              <a:t>하고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b="1" dirty="0"/>
              <a:t>Command, Data Binding </a:t>
            </a:r>
            <a:r>
              <a:rPr lang="ko-KR" altLang="en-US" b="1" dirty="0"/>
              <a:t>구조로 전환</a:t>
            </a:r>
            <a:r>
              <a:rPr lang="ko-KR" altLang="en-US" dirty="0"/>
              <a:t>한다는 의도를 정확히 짚고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(View</a:t>
            </a:r>
            <a:r>
              <a:rPr lang="ko-KR" altLang="en-US" dirty="0"/>
              <a:t>가 </a:t>
            </a:r>
            <a:r>
              <a:rPr lang="ko-KR" altLang="en-US" dirty="0" err="1"/>
              <a:t>코드비하인드에서</a:t>
            </a:r>
            <a:r>
              <a:rPr lang="ko-KR" altLang="en-US" dirty="0"/>
              <a:t> 모든 기능을 처리하지 않고</a:t>
            </a:r>
            <a:r>
              <a:rPr lang="en-US" altLang="ko-KR" dirty="0"/>
              <a:t>, </a:t>
            </a:r>
            <a:r>
              <a:rPr lang="en-US" altLang="ko-KR" dirty="0" err="1"/>
              <a:t>ViewModel</a:t>
            </a:r>
            <a:r>
              <a:rPr lang="ko-KR" altLang="en-US" dirty="0"/>
              <a:t>로 책임을 분산함</a:t>
            </a:r>
            <a:r>
              <a:rPr lang="en-US" altLang="ko-KR" dirty="0"/>
              <a:t>)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/>
              <a:t>View → </a:t>
            </a:r>
            <a:r>
              <a:rPr lang="en-US" altLang="ko-KR" dirty="0" err="1"/>
              <a:t>ViewModel</a:t>
            </a:r>
            <a:r>
              <a:rPr lang="en-US" altLang="ko-KR" dirty="0"/>
              <a:t> (n:1)</a:t>
            </a:r>
            <a:br>
              <a:rPr lang="en-US" altLang="ko-KR" dirty="0"/>
            </a:br>
            <a:r>
              <a:rPr lang="en-US" altLang="ko-KR" dirty="0"/>
              <a:t>✔️ </a:t>
            </a:r>
            <a:r>
              <a:rPr lang="ko-KR" altLang="en-US" dirty="0"/>
              <a:t>여러 개의 </a:t>
            </a:r>
            <a:r>
              <a:rPr lang="en-US" altLang="ko-KR" dirty="0"/>
              <a:t>View</a:t>
            </a:r>
            <a:r>
              <a:rPr lang="ko-KR" altLang="en-US" dirty="0"/>
              <a:t>가 하나의 </a:t>
            </a:r>
            <a:r>
              <a:rPr lang="en-US" altLang="ko-KR" dirty="0" err="1"/>
              <a:t>ViewModel</a:t>
            </a:r>
            <a:r>
              <a:rPr lang="ko-KR" altLang="en-US" dirty="0"/>
              <a:t>을 참조할 수 있음</a:t>
            </a:r>
          </a:p>
          <a:p>
            <a:r>
              <a:rPr lang="en-US" altLang="ko-KR" dirty="0" err="1"/>
              <a:t>ViewModel</a:t>
            </a:r>
            <a:r>
              <a:rPr lang="en-US" altLang="ko-KR" dirty="0"/>
              <a:t> ↔ Model</a:t>
            </a:r>
            <a:br>
              <a:rPr lang="en-US" altLang="ko-KR" dirty="0"/>
            </a:br>
            <a:r>
              <a:rPr lang="en-US" altLang="ko-KR" dirty="0"/>
              <a:t>✔️ </a:t>
            </a:r>
            <a:r>
              <a:rPr lang="en-US" altLang="ko-KR" dirty="0" err="1"/>
              <a:t>ViewModel</a:t>
            </a:r>
            <a:r>
              <a:rPr lang="ko-KR" altLang="en-US" dirty="0"/>
              <a:t>이 </a:t>
            </a:r>
            <a:r>
              <a:rPr lang="en-US" altLang="ko-KR" dirty="0"/>
              <a:t>Model</a:t>
            </a:r>
            <a:r>
              <a:rPr lang="ko-KR" altLang="en-US" dirty="0"/>
              <a:t>과 직접 데이터를 주고받음</a:t>
            </a:r>
            <a:br>
              <a:rPr lang="ko-KR" altLang="en-US" dirty="0"/>
            </a:br>
            <a:r>
              <a:rPr lang="ko-KR" altLang="en-US" dirty="0"/>
              <a:t>✔️ </a:t>
            </a:r>
            <a:r>
              <a:rPr lang="en-US" altLang="ko-KR" dirty="0"/>
              <a:t>View</a:t>
            </a:r>
            <a:r>
              <a:rPr lang="ko-KR" altLang="en-US" dirty="0"/>
              <a:t>는 </a:t>
            </a:r>
            <a:r>
              <a:rPr lang="en-US" altLang="ko-KR" dirty="0"/>
              <a:t>Model</a:t>
            </a:r>
            <a:r>
              <a:rPr lang="ko-KR" altLang="en-US" dirty="0"/>
              <a:t>을 </a:t>
            </a:r>
            <a:r>
              <a:rPr lang="ko-KR" altLang="en-US" b="1" dirty="0"/>
              <a:t>직접 알지 못하고</a:t>
            </a:r>
            <a:r>
              <a:rPr lang="en-US" altLang="ko-KR" dirty="0"/>
              <a:t>, </a:t>
            </a:r>
            <a:r>
              <a:rPr lang="ko-KR" altLang="en-US" dirty="0"/>
              <a:t>오직 </a:t>
            </a:r>
            <a:r>
              <a:rPr lang="en-US" altLang="ko-KR" dirty="0" err="1"/>
              <a:t>ViewModel</a:t>
            </a:r>
            <a:r>
              <a:rPr lang="ko-KR" altLang="en-US" dirty="0"/>
              <a:t>만을 통해 접근함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8521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https://devbong.tistory.com/34</a:t>
            </a:r>
            <a:endParaRPr lang="ko-KR" altLang="en-US" dirty="0"/>
          </a:p>
          <a:p>
            <a:r>
              <a:rPr lang="en-US" altLang="ko-KR" dirty="0"/>
              <a:t>Model: </a:t>
            </a:r>
            <a:r>
              <a:rPr lang="ko-KR" altLang="en-US" dirty="0"/>
              <a:t>데이터 구조와 로직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실제로 처리되는 데이터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View: UI </a:t>
            </a:r>
            <a:r>
              <a:rPr lang="ko-KR" altLang="en-US" dirty="0">
                <a:sym typeface="Wingdings" panose="05000000000000000000" pitchFamily="2" charset="2"/>
              </a:rPr>
              <a:t>화면 </a:t>
            </a:r>
            <a:r>
              <a:rPr lang="en-US" altLang="ko-KR" dirty="0">
                <a:sym typeface="Wingdings" panose="05000000000000000000" pitchFamily="2" charset="2"/>
              </a:rPr>
              <a:t>(XAML)  </a:t>
            </a:r>
            <a:r>
              <a:rPr lang="ko-KR" altLang="en-US" dirty="0">
                <a:sym typeface="Wingdings" panose="05000000000000000000" pitchFamily="2" charset="2"/>
              </a:rPr>
              <a:t>버튼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텍스트박스 등 컨트롤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 err="1">
                <a:sym typeface="Wingdings" panose="05000000000000000000" pitchFamily="2" charset="2"/>
              </a:rPr>
              <a:t>ViewModel</a:t>
            </a:r>
            <a:r>
              <a:rPr lang="en-US" altLang="ko-KR" dirty="0">
                <a:sym typeface="Wingdings" panose="05000000000000000000" pitchFamily="2" charset="2"/>
              </a:rPr>
              <a:t>: View</a:t>
            </a:r>
            <a:r>
              <a:rPr lang="ko-KR" altLang="en-US" dirty="0">
                <a:sym typeface="Wingdings" panose="05000000000000000000" pitchFamily="2" charset="2"/>
              </a:rPr>
              <a:t>와 </a:t>
            </a:r>
            <a:r>
              <a:rPr lang="en-US" altLang="ko-KR" dirty="0">
                <a:sym typeface="Wingdings" panose="05000000000000000000" pitchFamily="2" charset="2"/>
              </a:rPr>
              <a:t>Model</a:t>
            </a:r>
            <a:r>
              <a:rPr lang="ko-KR" altLang="en-US" dirty="0">
                <a:sym typeface="Wingdings" panose="05000000000000000000" pitchFamily="2" charset="2"/>
              </a:rPr>
              <a:t>을 연결하는 중간관리자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바인딩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상태 관리 등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XAML</a:t>
            </a:r>
            <a:r>
              <a:rPr lang="en-US" altLang="ko-KR" baseline="0" dirty="0">
                <a:sym typeface="Wingdings" panose="05000000000000000000" pitchFamily="2" charset="2"/>
              </a:rPr>
              <a:t> </a:t>
            </a:r>
            <a:r>
              <a:rPr lang="ko-KR" altLang="en-US" baseline="0" dirty="0">
                <a:sym typeface="Wingdings" panose="05000000000000000000" pitchFamily="2" charset="2"/>
              </a:rPr>
              <a:t>기반 </a:t>
            </a:r>
            <a:r>
              <a:rPr lang="en-US" altLang="ko-KR" baseline="0" dirty="0">
                <a:sym typeface="Wingdings" panose="05000000000000000000" pitchFamily="2" charset="2"/>
              </a:rPr>
              <a:t>UI </a:t>
            </a:r>
            <a:r>
              <a:rPr lang="ko-KR" altLang="en-US" baseline="0" dirty="0">
                <a:sym typeface="Wingdings" panose="05000000000000000000" pitchFamily="2" charset="2"/>
              </a:rPr>
              <a:t>프레임워크에서 가장 널리 사용되는 디자인 패턴</a:t>
            </a:r>
            <a:r>
              <a:rPr lang="en-US" altLang="ko-KR" baseline="0" dirty="0">
                <a:sym typeface="Wingdings" panose="05000000000000000000" pitchFamily="2" charset="2"/>
              </a:rPr>
              <a:t>.</a:t>
            </a:r>
          </a:p>
          <a:p>
            <a:r>
              <a:rPr lang="ko-KR" altLang="en-US" baseline="0" dirty="0" err="1">
                <a:sym typeface="Wingdings" panose="05000000000000000000" pitchFamily="2" charset="2"/>
              </a:rPr>
              <a:t>ㄴ</a:t>
            </a:r>
            <a:r>
              <a:rPr lang="ko-KR" altLang="en-US" baseline="0" dirty="0">
                <a:sym typeface="Wingdings" panose="05000000000000000000" pitchFamily="2" charset="2"/>
              </a:rPr>
              <a:t> </a:t>
            </a:r>
            <a:r>
              <a:rPr lang="en-US" altLang="ko-KR" baseline="0" dirty="0">
                <a:sym typeface="Wingdings" panose="05000000000000000000" pitchFamily="2" charset="2"/>
              </a:rPr>
              <a:t>UI</a:t>
            </a:r>
            <a:r>
              <a:rPr lang="ko-KR" altLang="en-US" baseline="0" dirty="0">
                <a:sym typeface="Wingdings" panose="05000000000000000000" pitchFamily="2" charset="2"/>
              </a:rPr>
              <a:t>와 데이터 처리 로직을 분리하여 유지보수성과 테스트 용이성을 높이기 위한 구조</a:t>
            </a:r>
            <a:r>
              <a:rPr lang="en-US" altLang="ko-KR" baseline="0" dirty="0">
                <a:sym typeface="Wingdings" panose="05000000000000000000" pitchFamily="2" charset="2"/>
              </a:rPr>
              <a:t>.</a:t>
            </a:r>
          </a:p>
          <a:p>
            <a:endParaRPr lang="en-US" altLang="ko-KR" baseline="0" dirty="0">
              <a:sym typeface="Wingdings" panose="05000000000000000000" pitchFamily="2" charset="2"/>
            </a:endParaRPr>
          </a:p>
          <a:p>
            <a:r>
              <a:rPr lang="en-US" altLang="ko-KR" dirty="0"/>
              <a:t>WinForms</a:t>
            </a:r>
            <a:r>
              <a:rPr lang="ko-KR" altLang="en-US" dirty="0"/>
              <a:t>처럼 모든 동작을 버튼 이벤트에서 처리하던 </a:t>
            </a:r>
            <a:r>
              <a:rPr lang="ko-KR" altLang="en-US" b="1" dirty="0"/>
              <a:t>이벤트 지향 프로그래밍 구조에서 탈피</a:t>
            </a:r>
            <a:r>
              <a:rPr lang="ko-KR" altLang="en-US" dirty="0"/>
              <a:t>하고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en-US" altLang="ko-KR" b="1" dirty="0"/>
              <a:t>Command, Data Binding </a:t>
            </a:r>
            <a:r>
              <a:rPr lang="ko-KR" altLang="en-US" b="1" dirty="0"/>
              <a:t>구조로 전환</a:t>
            </a:r>
            <a:r>
              <a:rPr lang="ko-KR" altLang="en-US" dirty="0"/>
              <a:t>한다는 의도를 정확히 짚고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(View</a:t>
            </a:r>
            <a:r>
              <a:rPr lang="ko-KR" altLang="en-US" dirty="0"/>
              <a:t>가 </a:t>
            </a:r>
            <a:r>
              <a:rPr lang="ko-KR" altLang="en-US" dirty="0" err="1"/>
              <a:t>코드비하인드에서</a:t>
            </a:r>
            <a:r>
              <a:rPr lang="ko-KR" altLang="en-US" dirty="0"/>
              <a:t> 모든 기능을 처리하지 않고</a:t>
            </a:r>
            <a:r>
              <a:rPr lang="en-US" altLang="ko-KR" dirty="0"/>
              <a:t>, </a:t>
            </a:r>
            <a:r>
              <a:rPr lang="en-US" altLang="ko-KR" dirty="0" err="1"/>
              <a:t>ViewModel</a:t>
            </a:r>
            <a:r>
              <a:rPr lang="ko-KR" altLang="en-US" dirty="0"/>
              <a:t>로 책임을 분산함</a:t>
            </a:r>
            <a:r>
              <a:rPr lang="en-US" altLang="ko-KR" dirty="0"/>
              <a:t>)</a:t>
            </a: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/>
              <a:t>View → </a:t>
            </a:r>
            <a:r>
              <a:rPr lang="en-US" altLang="ko-KR" dirty="0" err="1"/>
              <a:t>ViewModel</a:t>
            </a:r>
            <a:r>
              <a:rPr lang="en-US" altLang="ko-KR" dirty="0"/>
              <a:t> (n:1)</a:t>
            </a:r>
            <a:br>
              <a:rPr lang="en-US" altLang="ko-KR" dirty="0"/>
            </a:br>
            <a:r>
              <a:rPr lang="en-US" altLang="ko-KR" dirty="0"/>
              <a:t>✔️ </a:t>
            </a:r>
            <a:r>
              <a:rPr lang="ko-KR" altLang="en-US" dirty="0"/>
              <a:t>여러 개의 </a:t>
            </a:r>
            <a:r>
              <a:rPr lang="en-US" altLang="ko-KR" dirty="0"/>
              <a:t>View</a:t>
            </a:r>
            <a:r>
              <a:rPr lang="ko-KR" altLang="en-US" dirty="0"/>
              <a:t>가 하나의 </a:t>
            </a:r>
            <a:r>
              <a:rPr lang="en-US" altLang="ko-KR" dirty="0" err="1"/>
              <a:t>ViewModel</a:t>
            </a:r>
            <a:r>
              <a:rPr lang="ko-KR" altLang="en-US" dirty="0"/>
              <a:t>을 참조할 수 있음</a:t>
            </a:r>
          </a:p>
          <a:p>
            <a:r>
              <a:rPr lang="en-US" altLang="ko-KR" dirty="0" err="1"/>
              <a:t>ViewModel</a:t>
            </a:r>
            <a:r>
              <a:rPr lang="en-US" altLang="ko-KR" dirty="0"/>
              <a:t> ↔ Model</a:t>
            </a:r>
            <a:br>
              <a:rPr lang="en-US" altLang="ko-KR" dirty="0"/>
            </a:br>
            <a:r>
              <a:rPr lang="en-US" altLang="ko-KR" dirty="0"/>
              <a:t>✔️ </a:t>
            </a:r>
            <a:r>
              <a:rPr lang="en-US" altLang="ko-KR" dirty="0" err="1"/>
              <a:t>ViewModel</a:t>
            </a:r>
            <a:r>
              <a:rPr lang="ko-KR" altLang="en-US" dirty="0"/>
              <a:t>이 </a:t>
            </a:r>
            <a:r>
              <a:rPr lang="en-US" altLang="ko-KR" dirty="0"/>
              <a:t>Model</a:t>
            </a:r>
            <a:r>
              <a:rPr lang="ko-KR" altLang="en-US" dirty="0"/>
              <a:t>과 직접 데이터를 주고받음</a:t>
            </a:r>
            <a:br>
              <a:rPr lang="ko-KR" altLang="en-US" dirty="0"/>
            </a:br>
            <a:r>
              <a:rPr lang="ko-KR" altLang="en-US" dirty="0"/>
              <a:t>✔️ </a:t>
            </a:r>
            <a:r>
              <a:rPr lang="en-US" altLang="ko-KR" dirty="0"/>
              <a:t>View</a:t>
            </a:r>
            <a:r>
              <a:rPr lang="ko-KR" altLang="en-US" dirty="0"/>
              <a:t>는 </a:t>
            </a:r>
            <a:r>
              <a:rPr lang="en-US" altLang="ko-KR" dirty="0"/>
              <a:t>Model</a:t>
            </a:r>
            <a:r>
              <a:rPr lang="ko-KR" altLang="en-US" dirty="0"/>
              <a:t>을 </a:t>
            </a:r>
            <a:r>
              <a:rPr lang="ko-KR" altLang="en-US" b="1" dirty="0"/>
              <a:t>직접 알지 못하고</a:t>
            </a:r>
            <a:r>
              <a:rPr lang="en-US" altLang="ko-KR" dirty="0"/>
              <a:t>, </a:t>
            </a:r>
            <a:r>
              <a:rPr lang="ko-KR" altLang="en-US" dirty="0"/>
              <a:t>오직 </a:t>
            </a:r>
            <a:r>
              <a:rPr lang="en-US" altLang="ko-KR" dirty="0" err="1"/>
              <a:t>ViewModel</a:t>
            </a:r>
            <a:r>
              <a:rPr lang="ko-KR" altLang="en-US" dirty="0"/>
              <a:t>만을 통해 접근함</a:t>
            </a:r>
          </a:p>
          <a:p>
            <a:endParaRPr lang="en-US" altLang="ko-KR">
              <a:sym typeface="Wingdings" panose="05000000000000000000" pitchFamily="2" charset="2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542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https://devbong.tistory.com/34</a:t>
            </a:r>
            <a:endParaRPr lang="ko-KR" altLang="en-US" dirty="0"/>
          </a:p>
          <a:p>
            <a:endParaRPr lang="ko-KR" altLang="en-US" dirty="0"/>
          </a:p>
          <a:p>
            <a:r>
              <a:rPr lang="ko-KR" altLang="en-US" b="1" dirty="0"/>
              <a:t>📌 </a:t>
            </a:r>
            <a:r>
              <a:rPr lang="en-US" altLang="ko-KR" b="1" dirty="0"/>
              <a:t>1. </a:t>
            </a:r>
            <a:r>
              <a:rPr lang="ko-KR" altLang="en-US" b="1" dirty="0"/>
              <a:t>사용자 </a:t>
            </a:r>
            <a:r>
              <a:rPr lang="en-US" altLang="ko-KR" b="1" dirty="0"/>
              <a:t>Action → View</a:t>
            </a:r>
          </a:p>
          <a:p>
            <a:r>
              <a:rPr lang="ko-KR" altLang="en-US" dirty="0"/>
              <a:t>사용자의 입력</a:t>
            </a:r>
            <a:r>
              <a:rPr lang="en-US" altLang="ko-KR" dirty="0"/>
              <a:t>(</a:t>
            </a:r>
            <a:r>
              <a:rPr lang="ko-KR" altLang="en-US" dirty="0"/>
              <a:t>버튼 클릭 등</a:t>
            </a:r>
            <a:r>
              <a:rPr lang="en-US" altLang="ko-KR" dirty="0"/>
              <a:t>)</a:t>
            </a:r>
            <a:r>
              <a:rPr lang="ko-KR" altLang="en-US" dirty="0"/>
              <a:t>은 </a:t>
            </a:r>
            <a:r>
              <a:rPr lang="en-US" altLang="ko-KR" dirty="0"/>
              <a:t>View (XAML </a:t>
            </a:r>
            <a:r>
              <a:rPr lang="ko-KR" altLang="en-US" dirty="0"/>
              <a:t>화면</a:t>
            </a:r>
            <a:r>
              <a:rPr lang="en-US" altLang="ko-KR" dirty="0"/>
              <a:t>)</a:t>
            </a:r>
            <a:r>
              <a:rPr lang="ko-KR" altLang="en-US" dirty="0"/>
              <a:t>에서 발생합니다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📌 </a:t>
            </a:r>
            <a:r>
              <a:rPr lang="en-US" altLang="ko-KR" b="1" dirty="0"/>
              <a:t>2. View → </a:t>
            </a:r>
            <a:r>
              <a:rPr lang="en-US" altLang="ko-KR" b="1" dirty="0" err="1"/>
              <a:t>ViewModel</a:t>
            </a:r>
            <a:r>
              <a:rPr lang="en-US" altLang="ko-KR" b="1" dirty="0"/>
              <a:t> (Command </a:t>
            </a:r>
            <a:r>
              <a:rPr lang="ko-KR" altLang="en-US" b="1" dirty="0"/>
              <a:t>패턴</a:t>
            </a:r>
            <a:r>
              <a:rPr lang="en-US" altLang="ko-KR" b="1" dirty="0"/>
              <a:t>)</a:t>
            </a:r>
          </a:p>
          <a:p>
            <a:r>
              <a:rPr lang="en-US" altLang="ko-KR" dirty="0"/>
              <a:t>View</a:t>
            </a:r>
            <a:r>
              <a:rPr lang="ko-KR" altLang="en-US" dirty="0"/>
              <a:t>는 </a:t>
            </a:r>
            <a:r>
              <a:rPr lang="en-US" altLang="ko-KR" dirty="0" err="1"/>
              <a:t>ViewModel</a:t>
            </a:r>
            <a:r>
              <a:rPr lang="ko-KR" altLang="en-US" dirty="0"/>
              <a:t>에 </a:t>
            </a:r>
            <a:r>
              <a:rPr lang="en-US" altLang="ko-KR" b="1" dirty="0"/>
              <a:t>Command </a:t>
            </a:r>
            <a:r>
              <a:rPr lang="ko-KR" altLang="en-US" b="1" dirty="0"/>
              <a:t>바인딩</a:t>
            </a:r>
            <a:r>
              <a:rPr lang="ko-KR" altLang="en-US" dirty="0"/>
              <a:t>을 통해 </a:t>
            </a:r>
            <a:r>
              <a:rPr lang="en-US" altLang="ko-KR" dirty="0" err="1"/>
              <a:t>ViewModel</a:t>
            </a:r>
            <a:r>
              <a:rPr lang="ko-KR" altLang="en-US" dirty="0"/>
              <a:t>의 </a:t>
            </a:r>
            <a:r>
              <a:rPr lang="en-US" altLang="ko-KR" dirty="0" err="1"/>
              <a:t>ICommand</a:t>
            </a:r>
            <a:r>
              <a:rPr lang="en-US" altLang="ko-KR" dirty="0"/>
              <a:t> </a:t>
            </a:r>
            <a:r>
              <a:rPr lang="ko-KR" altLang="en-US" dirty="0"/>
              <a:t>객체를 호출합니다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 </a:t>
            </a:r>
            <a:r>
              <a:rPr lang="en-US" altLang="ko-KR" b="1" dirty="0"/>
              <a:t>Command </a:t>
            </a:r>
            <a:r>
              <a:rPr lang="ko-KR" altLang="en-US" b="1" dirty="0"/>
              <a:t>객체 자체</a:t>
            </a:r>
            <a:r>
              <a:rPr lang="ko-KR" altLang="en-US" dirty="0"/>
              <a:t>가 사용자 요청 정보를 담고 있고</a:t>
            </a:r>
            <a:r>
              <a:rPr lang="en-US" altLang="ko-KR" dirty="0"/>
              <a:t>, </a:t>
            </a:r>
            <a:r>
              <a:rPr lang="en-US" altLang="ko-KR" dirty="0" err="1"/>
              <a:t>ViewModel</a:t>
            </a:r>
            <a:r>
              <a:rPr lang="ko-KR" altLang="en-US" dirty="0"/>
              <a:t>의 메서드를 대신 실행합니다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📌 </a:t>
            </a:r>
            <a:r>
              <a:rPr lang="en-US" altLang="ko-KR" b="1" dirty="0"/>
              <a:t>3. </a:t>
            </a:r>
            <a:r>
              <a:rPr lang="en-US" altLang="ko-KR" b="1" dirty="0" err="1"/>
              <a:t>ViewModel</a:t>
            </a:r>
            <a:r>
              <a:rPr lang="en-US" altLang="ko-KR" b="1" dirty="0"/>
              <a:t> → Model</a:t>
            </a:r>
          </a:p>
          <a:p>
            <a:r>
              <a:rPr lang="en-US" altLang="ko-KR" dirty="0" err="1"/>
              <a:t>ViewModel</a:t>
            </a:r>
            <a:r>
              <a:rPr lang="ko-KR" altLang="en-US" dirty="0"/>
              <a:t>은 사용자의 요청에 따라 </a:t>
            </a:r>
            <a:r>
              <a:rPr lang="en-US" altLang="ko-KR" dirty="0"/>
              <a:t>Model</a:t>
            </a:r>
            <a:r>
              <a:rPr lang="ko-KR" altLang="en-US" dirty="0"/>
              <a:t>에게 필요한 데이터를 요청하거나 변경을 지시합니다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📌 </a:t>
            </a:r>
            <a:r>
              <a:rPr lang="en-US" altLang="ko-KR" b="1" dirty="0"/>
              <a:t>4. Model → </a:t>
            </a:r>
            <a:r>
              <a:rPr lang="en-US" altLang="ko-KR" b="1" dirty="0" err="1"/>
              <a:t>ViewModel</a:t>
            </a:r>
            <a:endParaRPr lang="en-US" altLang="ko-KR" b="1" dirty="0"/>
          </a:p>
          <a:p>
            <a:r>
              <a:rPr lang="en-US" altLang="ko-KR" dirty="0"/>
              <a:t>Model</a:t>
            </a:r>
            <a:r>
              <a:rPr lang="ko-KR" altLang="en-US" dirty="0"/>
              <a:t>은 비즈니스 </a:t>
            </a:r>
            <a:r>
              <a:rPr lang="ko-KR" altLang="en-US" dirty="0" err="1"/>
              <a:t>로직을</a:t>
            </a:r>
            <a:r>
              <a:rPr lang="ko-KR" altLang="en-US" dirty="0"/>
              <a:t> 처리하고</a:t>
            </a:r>
            <a:r>
              <a:rPr lang="en-US" altLang="ko-KR" dirty="0"/>
              <a:t>, </a:t>
            </a:r>
            <a:r>
              <a:rPr lang="en-US" altLang="ko-KR" dirty="0" err="1"/>
              <a:t>ViewModel</a:t>
            </a:r>
            <a:r>
              <a:rPr lang="ko-KR" altLang="en-US" dirty="0"/>
              <a:t>에 </a:t>
            </a:r>
            <a:r>
              <a:rPr lang="ko-KR" altLang="en-US" b="1" dirty="0" err="1"/>
              <a:t>응답값</a:t>
            </a:r>
            <a:r>
              <a:rPr lang="en-US" altLang="ko-KR" dirty="0"/>
              <a:t>(</a:t>
            </a:r>
            <a:r>
              <a:rPr lang="ko-KR" altLang="en-US" dirty="0"/>
              <a:t>데이터</a:t>
            </a:r>
            <a:r>
              <a:rPr lang="en-US" altLang="ko-KR" dirty="0"/>
              <a:t>)</a:t>
            </a:r>
            <a:r>
              <a:rPr lang="ko-KR" altLang="en-US" dirty="0"/>
              <a:t>을 다시 전달합니다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📌 </a:t>
            </a:r>
            <a:r>
              <a:rPr lang="en-US" altLang="ko-KR" b="1" dirty="0"/>
              <a:t>5. </a:t>
            </a:r>
            <a:r>
              <a:rPr lang="en-US" altLang="ko-KR" b="1" dirty="0" err="1"/>
              <a:t>ViewModel</a:t>
            </a:r>
            <a:r>
              <a:rPr lang="en-US" altLang="ko-KR" b="1" dirty="0"/>
              <a:t>: </a:t>
            </a:r>
            <a:r>
              <a:rPr lang="ko-KR" altLang="en-US" b="1" dirty="0"/>
              <a:t>응답 데이터를 보관</a:t>
            </a:r>
          </a:p>
          <a:p>
            <a:r>
              <a:rPr lang="en-US" altLang="ko-KR" dirty="0" err="1"/>
              <a:t>ViewModel</a:t>
            </a:r>
            <a:r>
              <a:rPr lang="ko-KR" altLang="en-US" dirty="0"/>
              <a:t>은 받은 데이터를 자신의 속성에 보관하고</a:t>
            </a:r>
            <a:r>
              <a:rPr lang="en-US" altLang="ko-KR" dirty="0"/>
              <a:t>, </a:t>
            </a:r>
            <a:r>
              <a:rPr lang="en-US" altLang="ko-KR" dirty="0" err="1"/>
              <a:t>INotifyPropertyChanged</a:t>
            </a:r>
            <a:r>
              <a:rPr lang="en-US" altLang="ko-KR" dirty="0"/>
              <a:t> </a:t>
            </a:r>
            <a:r>
              <a:rPr lang="ko-KR" altLang="en-US" dirty="0"/>
              <a:t>인터페이스를 통해 </a:t>
            </a:r>
            <a:r>
              <a:rPr lang="en-US" altLang="ko-KR" dirty="0"/>
              <a:t>View</a:t>
            </a:r>
            <a:r>
              <a:rPr lang="ko-KR" altLang="en-US" dirty="0"/>
              <a:t>에 알립니다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📌 </a:t>
            </a:r>
            <a:r>
              <a:rPr lang="en-US" altLang="ko-KR" b="1" dirty="0"/>
              <a:t>6. View</a:t>
            </a:r>
            <a:r>
              <a:rPr lang="ko-KR" altLang="en-US" b="1" dirty="0"/>
              <a:t>는 </a:t>
            </a:r>
            <a:r>
              <a:rPr lang="en-US" altLang="ko-KR" b="1" dirty="0" err="1"/>
              <a:t>ViewModel</a:t>
            </a:r>
            <a:r>
              <a:rPr lang="ko-KR" altLang="en-US" b="1" dirty="0"/>
              <a:t>을 </a:t>
            </a:r>
            <a:r>
              <a:rPr lang="en-US" altLang="ko-KR" b="1" dirty="0"/>
              <a:t>Data Binding </a:t>
            </a:r>
            <a:r>
              <a:rPr lang="ko-KR" altLang="en-US" b="1" dirty="0"/>
              <a:t>하여 화면 업데이트</a:t>
            </a:r>
          </a:p>
          <a:p>
            <a:r>
              <a:rPr lang="en-US" altLang="ko-KR" dirty="0"/>
              <a:t>View</a:t>
            </a:r>
            <a:r>
              <a:rPr lang="ko-KR" altLang="en-US" dirty="0"/>
              <a:t>는 </a:t>
            </a:r>
            <a:r>
              <a:rPr lang="en-US" altLang="ko-KR" dirty="0" err="1"/>
              <a:t>ViewModel</a:t>
            </a:r>
            <a:r>
              <a:rPr lang="ko-KR" altLang="en-US" dirty="0"/>
              <a:t>과 </a:t>
            </a:r>
            <a:r>
              <a:rPr lang="en-US" altLang="ko-KR" b="1" dirty="0"/>
              <a:t>Binding</a:t>
            </a:r>
            <a:r>
              <a:rPr lang="ko-KR" altLang="en-US" dirty="0"/>
              <a:t>되어 있기 때문에</a:t>
            </a:r>
            <a:r>
              <a:rPr lang="en-US" altLang="ko-KR" dirty="0"/>
              <a:t>, </a:t>
            </a:r>
            <a:r>
              <a:rPr lang="en-US" altLang="ko-KR" dirty="0" err="1"/>
              <a:t>ViewModel</a:t>
            </a:r>
            <a:r>
              <a:rPr lang="en-US" altLang="ko-KR" dirty="0"/>
              <a:t> </a:t>
            </a:r>
            <a:r>
              <a:rPr lang="ko-KR" altLang="en-US" dirty="0"/>
              <a:t>속성이 변경되면 화면이 자동으로 갱신됩니다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View</a:t>
            </a:r>
            <a:r>
              <a:rPr lang="ko-KR" altLang="en-US" dirty="0"/>
              <a:t>는 </a:t>
            </a:r>
            <a:r>
              <a:rPr lang="en-US" altLang="ko-KR" dirty="0" err="1"/>
              <a:t>ViewModel</a:t>
            </a:r>
            <a:r>
              <a:rPr lang="ko-KR" altLang="en-US" dirty="0"/>
              <a:t>만 바라보고 있으며</a:t>
            </a:r>
            <a:r>
              <a:rPr lang="en-US" altLang="ko-KR" dirty="0"/>
              <a:t>, </a:t>
            </a:r>
            <a:r>
              <a:rPr lang="en-US" altLang="ko-KR" dirty="0" err="1"/>
              <a:t>ViewModel</a:t>
            </a:r>
            <a:r>
              <a:rPr lang="ko-KR" altLang="en-US" dirty="0"/>
              <a:t>은 </a:t>
            </a:r>
            <a:r>
              <a:rPr lang="en-US" altLang="ko-KR" dirty="0"/>
              <a:t>View</a:t>
            </a:r>
            <a:r>
              <a:rPr lang="ko-KR" altLang="en-US" dirty="0"/>
              <a:t>를 </a:t>
            </a:r>
            <a:r>
              <a:rPr lang="ko-KR" altLang="en-US" b="1" dirty="0"/>
              <a:t>전혀 몰라도 됩니다</a:t>
            </a:r>
            <a:r>
              <a:rPr lang="en-US" altLang="ko-KR" dirty="0"/>
              <a:t>. (Loose Coupling)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28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EC2880-84E8-4802-A246-B2DAC6854C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0A82CF-B350-B01B-6DA7-155F94154C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EE3F-2E9A-4FD8-8B8A-8619F3E161C0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3449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0C1272-A03C-6AEE-CD60-878CBB04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5A71FD-230A-8087-2E34-5D7C2F679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F8E3A9-E2C4-0B1E-003E-9119E2266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E422B-0E68-47B5-84BB-CA2BDA8EE46C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A76A13-7C19-042C-752D-38FE87678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25E5C6-08A8-0E41-2156-9D5563D49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799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4EAC48E-3FF6-9125-0ABC-4A169CC075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69601A-CC7F-1148-6767-50185D6EA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AC256E-EA96-98BB-12C9-7653C1765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C623F-179B-417F-99B6-50F6DF228D4B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417B46-3562-E4DB-95ED-4F688D183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1185BB-91F2-0AA5-9D6D-1302B54E0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11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F2EDC-CA73-EDF8-3F21-0A794C23D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CE185C-D63D-5EAA-3582-65F5CD9CA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1pPr>
            <a:lvl2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2pPr>
            <a:lvl3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3pPr>
            <a:lvl4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4pPr>
            <a:lvl5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0A4434-3632-ADD5-B400-F8E210B0F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2A197E-AB04-8920-BF6A-7676A469A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974B3F-E4B3-CEEF-C15D-CBA531845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147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A3C37-987B-D5E0-E755-520E1BD7A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C5CC1F-859B-D0DB-4A11-BE58DC8CE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17570B-9A31-3D26-4882-32EF888CF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43723-C509-4DEA-8428-B50818F79709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54974D-2D5D-4824-9745-A471F5667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6B3280-384C-5969-2F52-4A15E57C3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248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F95DED-E894-6922-9B69-B8B95516A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AFBC65-9F67-1700-BEFA-2D94E9EE0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6EB9D2-3D5A-1046-7D71-F6B0488756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26751B-DA4B-24A3-EF0F-4C8A4B52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7482-EE74-4DBD-97F4-D0DAC0C0E4E5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9DBAF5-B11B-30DA-7BD6-9C57517AB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BAC70C-D159-201E-C92E-0A2EC4BDA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729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3ECACC-E8D3-E86C-6DF1-956A436E0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0453C3-AC70-DC2A-4763-6B5E806D6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95C3F-28DB-41CE-12B7-A2405F14C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0204FA-E686-3EE5-F4DC-6534489690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15699BD-AB12-416C-E66A-F275F75EF8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723F44-B40B-52D3-7868-A5CFC233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8C49-CED7-4A86-9B4A-621D7F62EE92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396F15-38CD-EC83-0E79-3F206DAFD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2DE1D33-503C-2E39-B384-F8352FD74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404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30CC9-5858-0529-9C19-2E6865435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BF19AAE-5859-B285-F105-37370F4E7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82D76-7079-412D-848B-E1B9E7A6A286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7F63B5-5839-BC25-F3E6-A829D6885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C21E92-CA1D-59A7-607C-83E9C064B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37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4E7DA1C-08DE-867D-C461-CFB22DB4F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FEB5-5F88-4F49-9108-1795E314F09F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E22F13-8309-7F33-AE37-6A3D3627E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785144-1580-83A5-F3DB-A1ABF55AA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90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B9EAFB-92AC-F013-08E0-328F7827E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3F047-1194-E836-75E8-F7C63D6B1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F8D7C6-3BD0-55E4-C2E5-C0F5FB4C27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B2204D-B344-574E-3AAD-4AB329AC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ABBEE-D8D4-48AD-9887-4DC578B8A684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D1A389-C64C-7E96-186F-A1955A37E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BE3895-1FF0-9916-F2F9-C935F6232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407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33A0BC-F373-508C-E10E-804DF2D61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571B77-F6C9-B857-F693-2F09C4EB0C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E60D48-FA81-0A5D-1C61-5987894FF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8BF447-4FF9-E948-214C-240D1D94F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A55C-F3DD-45DD-9D50-F8680410167D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ECFA45-9BA6-3899-86B6-FB6587CEC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4E1DF0-39BA-4577-917D-746C8D70A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134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DEC6E2B-D8E2-3BF7-E1EC-31430390A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CF78C8-96BA-B6AA-AE0C-BA9B0985D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6356D9-6C6E-2E0E-1016-EDD9ECAD84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7922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F5E23C3-0E3D-4E4E-8486-D7FB4C073DC1}" type="datetime1">
              <a:rPr lang="ko-KR" altLang="en-US" smtClean="0"/>
              <a:pPr/>
              <a:t>2025-05-27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F1CB7-8167-A752-0EF3-D60555273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792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443FBA-BAB9-5734-0849-9921A60EBB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83A2CE0-18CD-4102-B738-4ACFF9E68BA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7" name="그림 6" descr="폰트, 그래픽, 로고, 타이포그래피이(가) 표시된 사진&#10;&#10;자동 생성된 설명">
            <a:extLst>
              <a:ext uri="{FF2B5EF4-FFF2-40B4-BE49-F238E27FC236}">
                <a16:creationId xmlns:a16="http://schemas.microsoft.com/office/drawing/2014/main" id="{53E2977C-D321-12B6-BB66-ED0315D8FE05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720" y="185089"/>
            <a:ext cx="1605231" cy="35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41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Pretendard Black" panose="02000A03000000020004" pitchFamily="2" charset="-127"/>
          <a:ea typeface="Pretendard Black" panose="02000A03000000020004" pitchFamily="2" charset="-127"/>
          <a:cs typeface="Pretendard Black" panose="02000A03000000020004" pitchFamily="2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ong.tistory.com/34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hyperlink" Target="https://dotnet.microsoft.com/en-us/download/dotnet/8.0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49C79-8DE4-4842-D1E6-927CDD6D4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8595" y="2816157"/>
            <a:ext cx="6060801" cy="97442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디자인 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23B3B-2FCF-58AF-BC81-E9824EB6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EDFA-D8AA-4914-9440-7DF713C99FA9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112DC-52CD-A148-06F6-6813E1A67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899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6F4E9B-7388-97E9-9E63-C3919807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MVVM </a:t>
            </a:r>
            <a:r>
              <a:rPr lang="ko-KR" altLang="en-US" dirty="0"/>
              <a:t>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63D705-7C15-33E0-BE4F-6DB21E173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6BE420-8F8C-85E9-FF1E-568D045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DF70C3-FBA0-A0EA-EA36-9F324D555ABB}"/>
              </a:ext>
            </a:extLst>
          </p:cNvPr>
          <p:cNvSpPr txBox="1"/>
          <p:nvPr/>
        </p:nvSpPr>
        <p:spPr>
          <a:xfrm>
            <a:off x="461818" y="1690688"/>
            <a:ext cx="7518401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MVVM </a:t>
            </a:r>
            <a:r>
              <a:rPr lang="ko-KR" altLang="en-US" sz="2000" dirty="0"/>
              <a:t>패턴 동작 시나리오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ko-KR" altLang="en-US" sz="2000" dirty="0"/>
              <a:t>사용자의 </a:t>
            </a:r>
            <a:r>
              <a:rPr lang="en-US" altLang="ko-KR" sz="2000" dirty="0"/>
              <a:t>Action</a:t>
            </a:r>
            <a:r>
              <a:rPr lang="ko-KR" altLang="en-US" sz="2000" dirty="0"/>
              <a:t>은 </a:t>
            </a:r>
            <a:r>
              <a:rPr lang="en-US" altLang="ko-KR" sz="2000" dirty="0"/>
              <a:t>View</a:t>
            </a:r>
            <a:r>
              <a:rPr lang="ko-KR" altLang="en-US" sz="2000" dirty="0"/>
              <a:t>를 통해 들어옴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View</a:t>
            </a:r>
            <a:r>
              <a:rPr lang="ko-KR" altLang="en-US" sz="2000" dirty="0"/>
              <a:t>에 </a:t>
            </a:r>
            <a:r>
              <a:rPr lang="en-US" altLang="ko-KR" sz="2000" dirty="0"/>
              <a:t>Action</a:t>
            </a:r>
            <a:r>
              <a:rPr lang="ko-KR" altLang="en-US" sz="2000" dirty="0"/>
              <a:t>이 들어오면</a:t>
            </a:r>
            <a:r>
              <a:rPr lang="en-US" altLang="ko-KR" sz="2000" dirty="0"/>
              <a:t>, Command </a:t>
            </a:r>
            <a:r>
              <a:rPr lang="ko-KR" altLang="en-US" sz="2000" dirty="0"/>
              <a:t>패턴으로 </a:t>
            </a:r>
            <a:r>
              <a:rPr lang="en-US" altLang="ko-KR" sz="2000" dirty="0"/>
              <a:t>View Model</a:t>
            </a:r>
            <a:r>
              <a:rPr lang="ko-KR" altLang="en-US" sz="2000" dirty="0"/>
              <a:t>에 </a:t>
            </a:r>
            <a:r>
              <a:rPr lang="en-US" altLang="ko-KR" sz="2000" dirty="0"/>
              <a:t>Action</a:t>
            </a:r>
            <a:r>
              <a:rPr lang="ko-KR" altLang="en-US" sz="2000" dirty="0"/>
              <a:t>을 전달</a:t>
            </a:r>
            <a:endParaRPr lang="en-US" altLang="ko-KR" sz="2000" dirty="0"/>
          </a:p>
          <a:p>
            <a:pPr marL="1428750" lvl="2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Command </a:t>
            </a:r>
            <a:r>
              <a:rPr lang="ko-KR" altLang="en-US" sz="2000" dirty="0"/>
              <a:t>패턴은 사용자 요청을 매개변수로 직접 전달하는 것이 아니라 각종 관련 정보들을 포함한 객체로 한 번 감싸서 전달하는 것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View Model</a:t>
            </a:r>
            <a:r>
              <a:rPr lang="ko-KR" altLang="en-US" sz="2000" dirty="0"/>
              <a:t>은 </a:t>
            </a:r>
            <a:r>
              <a:rPr lang="en-US" altLang="ko-KR" sz="2000" dirty="0"/>
              <a:t>Model</a:t>
            </a:r>
            <a:r>
              <a:rPr lang="ko-KR" altLang="en-US" sz="2000" dirty="0"/>
              <a:t>에게 데이터를 요청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Model</a:t>
            </a:r>
            <a:r>
              <a:rPr lang="ko-KR" altLang="en-US" sz="2000" dirty="0"/>
              <a:t>은 </a:t>
            </a:r>
            <a:r>
              <a:rPr lang="en-US" altLang="ko-KR" sz="2000" dirty="0"/>
              <a:t>View Model</a:t>
            </a:r>
            <a:r>
              <a:rPr lang="ko-KR" altLang="en-US" sz="2000" dirty="0"/>
              <a:t>에게 </a:t>
            </a:r>
            <a:r>
              <a:rPr lang="ko-KR" altLang="en-US" sz="2000" dirty="0" err="1"/>
              <a:t>요청받은</a:t>
            </a:r>
            <a:r>
              <a:rPr lang="ko-KR" altLang="en-US" sz="2000" dirty="0"/>
              <a:t> 데이터를 응답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View Model</a:t>
            </a:r>
            <a:r>
              <a:rPr lang="ko-KR" altLang="en-US" sz="2000" dirty="0"/>
              <a:t>은 응답 받은 데이터를 가공하여 저장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View</a:t>
            </a:r>
            <a:r>
              <a:rPr lang="ko-KR" altLang="en-US" sz="2000" dirty="0"/>
              <a:t>는 </a:t>
            </a:r>
            <a:r>
              <a:rPr lang="en-US" altLang="ko-KR" sz="2000" dirty="0"/>
              <a:t>View Model</a:t>
            </a:r>
            <a:r>
              <a:rPr lang="ko-KR" altLang="en-US" sz="2000" dirty="0"/>
              <a:t>과 </a:t>
            </a:r>
            <a:r>
              <a:rPr lang="en-US" altLang="ko-KR" sz="2000" dirty="0"/>
              <a:t>Data Binding</a:t>
            </a:r>
            <a:r>
              <a:rPr lang="ko-KR" altLang="en-US" sz="2000" dirty="0"/>
              <a:t>하여 화면을 그림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/>
          </a:p>
        </p:txBody>
      </p:sp>
      <p:pic>
        <p:nvPicPr>
          <p:cNvPr id="1028" name="Picture 4" descr="MVVM">
            <a:extLst>
              <a:ext uri="{FF2B5EF4-FFF2-40B4-BE49-F238E27FC236}">
                <a16:creationId xmlns:a16="http://schemas.microsoft.com/office/drawing/2014/main" id="{71506DD0-2A35-43B2-4DC1-152EFA82A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980" y="2179520"/>
            <a:ext cx="3777453" cy="2800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549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8A2CC14-CCC8-ED12-FA25-451425A6F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2047B-6AC2-B9AE-560F-C0156F6F6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연습</a:t>
            </a:r>
            <a:r>
              <a:rPr lang="en-US" altLang="ko-KR"/>
              <a:t>. WPF MVVM </a:t>
            </a:r>
            <a:r>
              <a:rPr lang="ko-KR" altLang="en-US"/>
              <a:t>패턴 따라해보기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E05EF9-9B87-AEA5-E0E9-19760BC24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>
                <a:hlinkClick r:id="rId3"/>
              </a:rPr>
              <a:t>https://devbong.tistory.com/34</a:t>
            </a:r>
            <a:endParaRPr lang="ko-KR" altLang="en-US"/>
          </a:p>
          <a:p>
            <a:r>
              <a:rPr lang="ko-KR" altLang="en-US"/>
              <a:t>위 블로그의 </a:t>
            </a:r>
            <a:r>
              <a:rPr lang="en-US" altLang="ko-KR"/>
              <a:t>“[WPF] MVVM </a:t>
            </a:r>
            <a:r>
              <a:rPr lang="ko-KR" altLang="en-US"/>
              <a:t>패턴으로 </a:t>
            </a:r>
            <a:r>
              <a:rPr lang="en-US" altLang="ko-KR"/>
              <a:t>WPF </a:t>
            </a:r>
            <a:r>
              <a:rPr lang="ko-KR" altLang="en-US"/>
              <a:t>시작하기</a:t>
            </a:r>
            <a:r>
              <a:rPr lang="en-US" altLang="ko-KR"/>
              <a:t>” </a:t>
            </a:r>
            <a:r>
              <a:rPr lang="ko-KR" altLang="en-US"/>
              <a:t>강의를 </a:t>
            </a:r>
            <a:br>
              <a:rPr lang="en-US" altLang="ko-KR"/>
            </a:br>
            <a:r>
              <a:rPr lang="en-US" altLang="ko-KR"/>
              <a:t>01 </a:t>
            </a:r>
            <a:r>
              <a:rPr lang="ko-KR" altLang="en-US"/>
              <a:t>프로젝트 만들기 </a:t>
            </a:r>
            <a:r>
              <a:rPr lang="en-US" altLang="ko-KR"/>
              <a:t>~ 05 Converter </a:t>
            </a:r>
            <a:r>
              <a:rPr lang="ko-KR" altLang="en-US"/>
              <a:t>까지 따라해보기 </a:t>
            </a:r>
            <a:endParaRPr lang="en-US" altLang="ko-KR"/>
          </a:p>
          <a:p>
            <a:r>
              <a:rPr lang="en-US" altLang="ko-KR"/>
              <a:t>View</a:t>
            </a:r>
          </a:p>
          <a:p>
            <a:pPr lvl="1"/>
            <a:r>
              <a:rPr lang="en-US" altLang="ko-KR"/>
              <a:t>MainWindow.xaml</a:t>
            </a:r>
          </a:p>
          <a:p>
            <a:pPr lvl="1"/>
            <a:r>
              <a:rPr lang="en-US" altLang="ko-KR"/>
              <a:t>MainWindow.xaml.cs</a:t>
            </a:r>
          </a:p>
          <a:p>
            <a:r>
              <a:rPr lang="en-US" altLang="ko-KR"/>
              <a:t>ViewModel</a:t>
            </a:r>
          </a:p>
          <a:p>
            <a:pPr lvl="1"/>
            <a:r>
              <a:rPr lang="en-US" altLang="ko-KR"/>
              <a:t>MainWindowViewModel.cs</a:t>
            </a:r>
          </a:p>
          <a:p>
            <a:pPr lvl="1"/>
            <a:r>
              <a:rPr lang="en-US" altLang="ko-KR"/>
              <a:t>ViewModelBase.cs</a:t>
            </a:r>
          </a:p>
          <a:p>
            <a:r>
              <a:rPr lang="en-US" altLang="ko-KR"/>
              <a:t>Model</a:t>
            </a:r>
          </a:p>
          <a:p>
            <a:pPr lvl="1"/>
            <a:r>
              <a:rPr lang="en-US" altLang="ko-KR"/>
              <a:t>Person.cs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EBEDA3-64A0-BFF9-E112-89CFA7DB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pPr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4279CC-8C7F-4AD7-3D6F-C13A644A1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265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49C79-8DE4-4842-D1E6-927CDD6D4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8595" y="2816157"/>
            <a:ext cx="6060801" cy="97442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/>
              <a:t>릴리즈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23B3B-2FCF-58AF-BC81-E9824EB6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EDFA-D8AA-4914-9440-7DF713C99FA9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112DC-52CD-A148-06F6-6813E1A67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986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672117-1215-C3DF-77AC-07D54AB22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릴리즈 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67AB6C-494C-2C1F-67AC-F5513D305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코드 실행 결과는 동일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7580D8-0674-1F59-341E-CF8E218CA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644C262-F118-1637-D7E6-29B396333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A488628-0F6A-B4CE-6F55-BE915DA1DCF5}"/>
              </a:ext>
            </a:extLst>
          </p:cNvPr>
          <p:cNvGraphicFramePr>
            <a:graphicFrameLocks noGrp="1"/>
          </p:cNvGraphicFramePr>
          <p:nvPr/>
        </p:nvGraphicFramePr>
        <p:xfrm>
          <a:off x="1276120" y="2577419"/>
          <a:ext cx="9639760" cy="328472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819880">
                  <a:extLst>
                    <a:ext uri="{9D8B030D-6E8A-4147-A177-3AD203B41FA5}">
                      <a16:colId xmlns:a16="http://schemas.microsoft.com/office/drawing/2014/main" val="2124534598"/>
                    </a:ext>
                  </a:extLst>
                </a:gridCol>
                <a:gridCol w="4819880">
                  <a:extLst>
                    <a:ext uri="{9D8B030D-6E8A-4147-A177-3AD203B41FA5}">
                      <a16:colId xmlns:a16="http://schemas.microsoft.com/office/drawing/2014/main" val="174622155"/>
                    </a:ext>
                  </a:extLst>
                </a:gridCol>
              </a:tblGrid>
              <a:tr h="49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Debug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Release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322977"/>
                  </a:ext>
                </a:extLst>
              </a:tr>
              <a:tr h="2511140"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코드 최적화 없음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코드 실행 속도 느림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메모리 사용량이 많음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실행 파일에 디버깅에 필요한 정보 포함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컴파일 속도 빠름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코드 최적화 진행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코드 실행 속도 빠름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메모리 사용량이 적음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디버깅에 필요한 정보가 거의 포함되지 않음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최적화 때문에 컴파일 속도 느림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9447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2991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1DB8B8-99D7-15FA-E225-02DC04E7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릴리즈 빌드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717C0-F3BE-023F-9494-A252B274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738FD2-126E-A4A0-34E1-FB5E8B745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404D55A-3035-763B-93E4-07CAD8C6D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00984"/>
            <a:ext cx="6557074" cy="2966774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BCE0421-94EC-3A1A-B3DD-FB45FDA6BFC4}"/>
              </a:ext>
            </a:extLst>
          </p:cNvPr>
          <p:cNvCxnSpPr/>
          <p:nvPr/>
        </p:nvCxnSpPr>
        <p:spPr>
          <a:xfrm>
            <a:off x="4512989" y="1916934"/>
            <a:ext cx="661012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C53C88-1A5B-DC5C-492F-10F070BF33FB}"/>
              </a:ext>
            </a:extLst>
          </p:cNvPr>
          <p:cNvCxnSpPr>
            <a:cxnSpLocks/>
          </p:cNvCxnSpPr>
          <p:nvPr/>
        </p:nvCxnSpPr>
        <p:spPr>
          <a:xfrm>
            <a:off x="1139991" y="3798982"/>
            <a:ext cx="1048439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F2E4E28-6112-15C7-04DE-92D311D393C7}"/>
              </a:ext>
            </a:extLst>
          </p:cNvPr>
          <p:cNvCxnSpPr>
            <a:cxnSpLocks/>
          </p:cNvCxnSpPr>
          <p:nvPr/>
        </p:nvCxnSpPr>
        <p:spPr>
          <a:xfrm>
            <a:off x="1139991" y="3488673"/>
            <a:ext cx="1048439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9DE7ADE-D4F0-CC06-E498-E3DCAAE9C10F}"/>
              </a:ext>
            </a:extLst>
          </p:cNvPr>
          <p:cNvSpPr txBox="1"/>
          <p:nvPr/>
        </p:nvSpPr>
        <p:spPr>
          <a:xfrm>
            <a:off x="3941471" y="4687367"/>
            <a:ext cx="3043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/>
              <a:t>다른 위치에 복사 및 실행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ABCCE77-2D6F-E441-9AD0-CD6B3DE529B5}"/>
              </a:ext>
            </a:extLst>
          </p:cNvPr>
          <p:cNvCxnSpPr>
            <a:cxnSpLocks/>
          </p:cNvCxnSpPr>
          <p:nvPr/>
        </p:nvCxnSpPr>
        <p:spPr>
          <a:xfrm>
            <a:off x="1139991" y="3200398"/>
            <a:ext cx="134589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9030A-790A-2607-C367-34BB003F809C}"/>
              </a:ext>
            </a:extLst>
          </p:cNvPr>
          <p:cNvCxnSpPr>
            <a:cxnSpLocks/>
          </p:cNvCxnSpPr>
          <p:nvPr/>
        </p:nvCxnSpPr>
        <p:spPr>
          <a:xfrm>
            <a:off x="1139991" y="4410418"/>
            <a:ext cx="185267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1D6D0876-E2BE-D900-9515-108BD6E984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1554" y="3986932"/>
            <a:ext cx="2838846" cy="2238687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1235FBA-4283-6924-D363-3BEF75D8E9FD}"/>
              </a:ext>
            </a:extLst>
          </p:cNvPr>
          <p:cNvCxnSpPr>
            <a:cxnSpLocks/>
          </p:cNvCxnSpPr>
          <p:nvPr/>
        </p:nvCxnSpPr>
        <p:spPr>
          <a:xfrm>
            <a:off x="2331650" y="3704421"/>
            <a:ext cx="5535282" cy="11792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2805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1DB8B8-99D7-15FA-E225-02DC04E7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릴리즈 빌드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717C0-F3BE-023F-9494-A252B274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738FD2-126E-A4A0-34E1-FB5E8B745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F3F302-D3DD-A4D4-FF9F-427C9E791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212" y="2026491"/>
            <a:ext cx="3353268" cy="2210108"/>
          </a:xfrm>
          <a:prstGeom prst="rect">
            <a:avLst/>
          </a:prstGeom>
        </p:spPr>
      </p:pic>
      <p:sp>
        <p:nvSpPr>
          <p:cNvPr id="11" name="TextBox 10">
            <a:hlinkClick r:id="rId4"/>
            <a:extLst>
              <a:ext uri="{FF2B5EF4-FFF2-40B4-BE49-F238E27FC236}">
                <a16:creationId xmlns:a16="http://schemas.microsoft.com/office/drawing/2014/main" id="{CF5CFF40-E97F-6E2C-1DC3-1DD6F319641C}"/>
              </a:ext>
            </a:extLst>
          </p:cNvPr>
          <p:cNvSpPr txBox="1"/>
          <p:nvPr/>
        </p:nvSpPr>
        <p:spPr>
          <a:xfrm>
            <a:off x="5022082" y="1935292"/>
            <a:ext cx="6315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https://dotnet.microsoft.com/en-us/download/dotnet/8.0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B939874-BAD4-A83D-FD92-AAFAD3535A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677" y="2866726"/>
            <a:ext cx="6423824" cy="3054522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33D3E44-E1C1-6AC0-4C98-6DDE8E5AFE1A}"/>
              </a:ext>
            </a:extLst>
          </p:cNvPr>
          <p:cNvCxnSpPr/>
          <p:nvPr/>
        </p:nvCxnSpPr>
        <p:spPr>
          <a:xfrm>
            <a:off x="5106544" y="3364717"/>
            <a:ext cx="383387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E1C2EA5-7061-8C33-9241-64DE31A38300}"/>
              </a:ext>
            </a:extLst>
          </p:cNvPr>
          <p:cNvCxnSpPr>
            <a:cxnSpLocks/>
          </p:cNvCxnSpPr>
          <p:nvPr/>
        </p:nvCxnSpPr>
        <p:spPr>
          <a:xfrm>
            <a:off x="6900458" y="5213715"/>
            <a:ext cx="45352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C94CE6F-FD94-54FE-15E8-B6D12C7DE002}"/>
              </a:ext>
            </a:extLst>
          </p:cNvPr>
          <p:cNvSpPr txBox="1"/>
          <p:nvPr/>
        </p:nvSpPr>
        <p:spPr>
          <a:xfrm>
            <a:off x="659878" y="4363181"/>
            <a:ext cx="3869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닷넷이 설치되어 있지 않은 </a:t>
            </a:r>
            <a:r>
              <a:rPr lang="en-US" altLang="ko-KR" sz="2000" dirty="0"/>
              <a:t>PC</a:t>
            </a:r>
            <a:r>
              <a:rPr lang="ko-KR" altLang="en-US" sz="2000" dirty="0"/>
              <a:t>에서는</a:t>
            </a:r>
            <a:endParaRPr lang="en-US" altLang="ko-KR" sz="2000" dirty="0"/>
          </a:p>
          <a:p>
            <a:r>
              <a:rPr lang="ko-KR" altLang="en-US" sz="2000" dirty="0"/>
              <a:t>닷넷 런타임 설치가 필요함</a:t>
            </a:r>
          </a:p>
        </p:txBody>
      </p:sp>
    </p:spTree>
    <p:extLst>
      <p:ext uri="{BB962C8B-B14F-4D97-AF65-F5344CB8AC3E}">
        <p14:creationId xmlns:p14="http://schemas.microsoft.com/office/powerpoint/2010/main" val="287351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A082E6-BE48-B0D7-C1F7-7F3A49CE4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dll</a:t>
            </a:r>
            <a:r>
              <a:rPr lang="en-US" altLang="ko-KR" dirty="0"/>
              <a:t> </a:t>
            </a:r>
            <a:r>
              <a:rPr lang="ko-KR" altLang="en-US" dirty="0"/>
              <a:t>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3C456A-E688-7DCD-B6C4-5C49DEE12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프로젝트 속성 </a:t>
            </a:r>
            <a:r>
              <a:rPr lang="en-US" altLang="ko-KR" sz="2400" dirty="0"/>
              <a:t>(</a:t>
            </a:r>
            <a:r>
              <a:rPr lang="ko-KR" altLang="en-US" sz="2400" dirty="0" err="1"/>
              <a:t>우클릭</a:t>
            </a:r>
            <a:r>
              <a:rPr lang="ko-KR" altLang="en-US" sz="2400" dirty="0"/>
              <a:t> 맨 아래</a:t>
            </a:r>
            <a:r>
              <a:rPr lang="en-US" altLang="ko-KR" sz="2400" dirty="0"/>
              <a:t>) &gt; Output type: Class Library </a:t>
            </a:r>
            <a:r>
              <a:rPr lang="ko-KR" altLang="en-US" sz="2400" dirty="0"/>
              <a:t>로 변경</a:t>
            </a:r>
            <a:endParaRPr lang="en-US" altLang="ko-KR" sz="2400" dirty="0"/>
          </a:p>
          <a:p>
            <a:r>
              <a:rPr lang="ko-KR" altLang="en-US" sz="2400" dirty="0"/>
              <a:t>프로젝트 빌드 후 프로젝트 폴더</a:t>
            </a:r>
            <a:r>
              <a:rPr lang="en-US" altLang="ko-KR" sz="2400" dirty="0"/>
              <a:t>/bin/(</a:t>
            </a:r>
            <a:r>
              <a:rPr lang="ko-KR" altLang="en-US" sz="2400" dirty="0"/>
              <a:t>빌드 모드</a:t>
            </a:r>
            <a:r>
              <a:rPr lang="en-US" altLang="ko-KR" sz="2400" dirty="0"/>
              <a:t>)/(</a:t>
            </a:r>
            <a:r>
              <a:rPr lang="ko-KR" altLang="en-US" sz="2400" dirty="0"/>
              <a:t>프로젝트 이름</a:t>
            </a:r>
            <a:r>
              <a:rPr lang="en-US" altLang="ko-KR" sz="2400" dirty="0"/>
              <a:t>).</a:t>
            </a:r>
            <a:r>
              <a:rPr lang="en-US" altLang="ko-KR" sz="2400" dirty="0" err="1"/>
              <a:t>dll</a:t>
            </a:r>
            <a:r>
              <a:rPr lang="en-US" altLang="ko-KR" sz="2400" dirty="0"/>
              <a:t> </a:t>
            </a:r>
            <a:r>
              <a:rPr lang="ko-KR" altLang="en-US" sz="2400" dirty="0"/>
              <a:t>생성</a:t>
            </a:r>
            <a:endParaRPr lang="en-US" altLang="ko-KR" sz="2400" dirty="0"/>
          </a:p>
          <a:p>
            <a:r>
              <a:rPr lang="en-US" altLang="ko-KR" sz="2400" dirty="0"/>
              <a:t>Debug </a:t>
            </a:r>
            <a:r>
              <a:rPr lang="ko-KR" altLang="en-US" sz="2400" dirty="0"/>
              <a:t>모드로 만든 </a:t>
            </a:r>
            <a:r>
              <a:rPr lang="en-US" altLang="ko-KR" sz="2400" dirty="0" err="1"/>
              <a:t>dll</a:t>
            </a:r>
            <a:r>
              <a:rPr lang="ko-KR" altLang="en-US" sz="2400" dirty="0"/>
              <a:t>은 </a:t>
            </a:r>
            <a:r>
              <a:rPr lang="en-US" altLang="ko-KR" sz="2400" dirty="0"/>
              <a:t>Debug </a:t>
            </a:r>
            <a:r>
              <a:rPr lang="ko-KR" altLang="en-US" sz="2400" dirty="0"/>
              <a:t>모드에서만 사용 가능 </a:t>
            </a:r>
            <a:r>
              <a:rPr lang="en-US" altLang="ko-KR" sz="2400" dirty="0"/>
              <a:t>(</a:t>
            </a:r>
            <a:r>
              <a:rPr lang="ko-KR" altLang="en-US" sz="2400" dirty="0"/>
              <a:t>반대도 마찬가지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DA3093-30E6-6920-43B0-70C9C09CB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A04B1D-DFD9-0B6F-23FA-5BABB0563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3B89D4D-D0F5-CD20-1434-A601C8F47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368" y="3347902"/>
            <a:ext cx="4622773" cy="298019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CD04757-D612-6C2F-E50E-29D2D8801E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7838" y="3429000"/>
            <a:ext cx="2710962" cy="1676722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020A4A3-B392-D78E-D26D-F3214962F287}"/>
              </a:ext>
            </a:extLst>
          </p:cNvPr>
          <p:cNvCxnSpPr/>
          <p:nvPr/>
        </p:nvCxnSpPr>
        <p:spPr>
          <a:xfrm>
            <a:off x="4247147" y="4319337"/>
            <a:ext cx="469231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368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79F42-CE0F-1645-9897-A22567725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812F2-9F52-09AD-C35F-54B201CE4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dll</a:t>
            </a:r>
            <a:r>
              <a:rPr lang="en-US" altLang="ko-KR" dirty="0"/>
              <a:t> </a:t>
            </a:r>
            <a:r>
              <a:rPr lang="ko-KR" altLang="en-US" dirty="0"/>
              <a:t>가져오기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F89D23-F17D-544A-2C3F-7B814B58C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프로젝트 </a:t>
            </a:r>
            <a:r>
              <a:rPr lang="ko-KR" altLang="en-US" sz="2400" dirty="0" err="1"/>
              <a:t>우클릭</a:t>
            </a:r>
            <a:r>
              <a:rPr lang="ko-KR" altLang="en-US" sz="2400" dirty="0"/>
              <a:t> </a:t>
            </a:r>
            <a:r>
              <a:rPr lang="en-US" altLang="ko-KR" sz="2400" dirty="0"/>
              <a:t>&gt; Add &gt; Project</a:t>
            </a:r>
            <a:r>
              <a:rPr lang="ko-KR" altLang="en-US" sz="2400" dirty="0"/>
              <a:t> </a:t>
            </a:r>
            <a:r>
              <a:rPr lang="en-US" altLang="ko-KR" sz="2400" dirty="0"/>
              <a:t>Reference &gt;</a:t>
            </a:r>
            <a:r>
              <a:rPr lang="ko-KR" altLang="en-US" sz="2400" dirty="0"/>
              <a:t> </a:t>
            </a:r>
            <a:r>
              <a:rPr lang="en-US" altLang="ko-KR" sz="2400" dirty="0"/>
              <a:t>Browse &gt; </a:t>
            </a:r>
            <a:r>
              <a:rPr lang="en-US" altLang="ko-KR" sz="2400" dirty="0" err="1"/>
              <a:t>dll</a:t>
            </a:r>
            <a:r>
              <a:rPr lang="en-US" altLang="ko-KR" sz="2400" dirty="0"/>
              <a:t> </a:t>
            </a:r>
            <a:r>
              <a:rPr lang="ko-KR" altLang="en-US" sz="2400" dirty="0"/>
              <a:t>파일 선택</a:t>
            </a:r>
            <a:endParaRPr lang="en-US" altLang="ko-KR" sz="2400" dirty="0"/>
          </a:p>
          <a:p>
            <a:r>
              <a:rPr lang="ko-KR" altLang="en-US" sz="2400" dirty="0"/>
              <a:t>프로젝트</a:t>
            </a:r>
            <a:r>
              <a:rPr lang="en-US" altLang="ko-KR" sz="2400" dirty="0"/>
              <a:t>/</a:t>
            </a:r>
            <a:r>
              <a:rPr lang="en-US" altLang="ko-KR" sz="2400" dirty="0" err="1"/>
              <a:t>Depedencies</a:t>
            </a:r>
            <a:r>
              <a:rPr lang="en-US" altLang="ko-KR" sz="2400" dirty="0"/>
              <a:t>/Assemblies</a:t>
            </a:r>
            <a:r>
              <a:rPr lang="ko-KR" altLang="en-US" sz="2400" dirty="0"/>
              <a:t>에 </a:t>
            </a:r>
            <a:r>
              <a:rPr lang="en-US" altLang="ko-KR" sz="2400" dirty="0"/>
              <a:t>namespace</a:t>
            </a:r>
            <a:r>
              <a:rPr lang="ko-KR" altLang="en-US" sz="2400" dirty="0"/>
              <a:t>가 추가된 것을 확인</a:t>
            </a:r>
            <a:endParaRPr lang="en-US" altLang="ko-KR" sz="2400" dirty="0"/>
          </a:p>
          <a:p>
            <a:r>
              <a:rPr lang="en-US" altLang="ko-KR" sz="2400" dirty="0"/>
              <a:t>using</a:t>
            </a:r>
            <a:r>
              <a:rPr lang="ko-KR" altLang="en-US" sz="2400" dirty="0"/>
              <a:t>으로 </a:t>
            </a:r>
            <a:r>
              <a:rPr lang="en-US" altLang="ko-KR" sz="2400" dirty="0"/>
              <a:t>namespace</a:t>
            </a:r>
            <a:r>
              <a:rPr lang="ko-KR" altLang="en-US" sz="2400" dirty="0"/>
              <a:t>를 가져오거나 전체 이름을 지정하여 사용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13B2C1-268F-54CD-3A91-29E0D7963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4ABD6-AD46-D906-115B-9FC339BC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0834622-150B-FD87-4754-3361D8425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269" y="3429000"/>
            <a:ext cx="3362794" cy="204816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15B56F3-CE63-8592-F403-EDE89A5FF0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58265"/>
          <a:stretch/>
        </p:blipFill>
        <p:spPr>
          <a:xfrm>
            <a:off x="3893118" y="3653076"/>
            <a:ext cx="5555682" cy="16000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6C9169D-0950-C12E-CC46-BECA386F8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1855" y="3538345"/>
            <a:ext cx="2057687" cy="1714739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811D93E-49C2-0FE0-5BD2-30157504AD32}"/>
              </a:ext>
            </a:extLst>
          </p:cNvPr>
          <p:cNvCxnSpPr/>
          <p:nvPr/>
        </p:nvCxnSpPr>
        <p:spPr>
          <a:xfrm>
            <a:off x="10431379" y="4620125"/>
            <a:ext cx="922421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216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E3818A-5629-8D68-1AB1-AC8F9A0DC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B050"/>
                </a:solidFill>
              </a:rPr>
              <a:t>실습</a:t>
            </a:r>
            <a:r>
              <a:rPr lang="en-US" altLang="ko-KR" dirty="0">
                <a:solidFill>
                  <a:srgbClr val="00B050"/>
                </a:solidFill>
              </a:rPr>
              <a:t>. </a:t>
            </a:r>
            <a:r>
              <a:rPr lang="ko-KR" altLang="en-US" dirty="0">
                <a:solidFill>
                  <a:srgbClr val="00B050"/>
                </a:solidFill>
              </a:rPr>
              <a:t>계산기 릴리즈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E0565B-A383-5C05-9F8B-8053206FC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WinForm</a:t>
            </a:r>
            <a:r>
              <a:rPr lang="en-US" altLang="ko-KR" dirty="0"/>
              <a:t> </a:t>
            </a:r>
            <a:r>
              <a:rPr lang="ko-KR" altLang="en-US" dirty="0"/>
              <a:t>미니 프로젝트 </a:t>
            </a:r>
            <a:r>
              <a:rPr lang="en-US" altLang="ko-KR" dirty="0"/>
              <a:t>- </a:t>
            </a:r>
            <a:r>
              <a:rPr lang="ko-KR" altLang="en-US" dirty="0"/>
              <a:t>계산기 만들기를 통해 개발한 프로그램을 </a:t>
            </a:r>
            <a:r>
              <a:rPr lang="en-US" altLang="ko-KR" dirty="0"/>
              <a:t>WPF </a:t>
            </a:r>
            <a:r>
              <a:rPr lang="ko-KR" altLang="en-US" dirty="0"/>
              <a:t>프로젝트로 이주</a:t>
            </a:r>
            <a:r>
              <a:rPr lang="en-US" altLang="ko-KR" dirty="0"/>
              <a:t>(Migration)</a:t>
            </a:r>
          </a:p>
          <a:p>
            <a:r>
              <a:rPr lang="ko-KR" altLang="en-US" dirty="0"/>
              <a:t>릴리즈 버전으로 빌드</a:t>
            </a:r>
            <a:endParaRPr lang="en-US" altLang="ko-KR" dirty="0"/>
          </a:p>
          <a:p>
            <a:r>
              <a:rPr lang="en-US" altLang="ko-KR" dirty="0"/>
              <a:t>Visual Studio</a:t>
            </a:r>
            <a:r>
              <a:rPr lang="ko-KR" altLang="en-US" dirty="0"/>
              <a:t>와 상관없이 독립적으로 실행 가능한 상태의 </a:t>
            </a:r>
            <a:r>
              <a:rPr lang="en-US" altLang="ko-KR" dirty="0"/>
              <a:t>exe, </a:t>
            </a:r>
            <a:r>
              <a:rPr lang="en-US" altLang="ko-KR" dirty="0" err="1"/>
              <a:t>dll</a:t>
            </a:r>
            <a:r>
              <a:rPr lang="en-US" altLang="ko-KR" dirty="0"/>
              <a:t>, </a:t>
            </a:r>
            <a:r>
              <a:rPr lang="en-US" altLang="ko-KR" dirty="0" err="1"/>
              <a:t>json</a:t>
            </a:r>
            <a:r>
              <a:rPr lang="en-US" altLang="ko-KR" dirty="0"/>
              <a:t> </a:t>
            </a:r>
            <a:r>
              <a:rPr lang="ko-KR" altLang="en-US" dirty="0"/>
              <a:t>파일을 압축하여 제출</a:t>
            </a:r>
            <a:r>
              <a:rPr lang="en-US" altLang="ko-KR" dirty="0"/>
              <a:t>!</a:t>
            </a:r>
            <a:endParaRPr lang="ko-KR" altLang="en-US" dirty="0">
              <a:solidFill>
                <a:schemeClr val="accent5"/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B1AA7E-F2DB-3FA5-D889-B76B97F98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5B6E68E-5274-5F3A-F601-36F17D2AC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1592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A5A5D-A6A2-0396-AE2D-D5AC9FBC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WPF </a:t>
            </a:r>
            <a:r>
              <a:rPr lang="ko-KR" altLang="en-US" dirty="0"/>
              <a:t>크로스 스레드 해결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74465A-F72E-263F-030C-D356E0B12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WinForm</a:t>
            </a:r>
            <a:r>
              <a:rPr lang="ko-KR" altLang="en-US" dirty="0"/>
              <a:t>의 </a:t>
            </a:r>
            <a:r>
              <a:rPr lang="en-US" altLang="ko-KR" dirty="0"/>
              <a:t>Invoke() </a:t>
            </a:r>
            <a:r>
              <a:rPr lang="ko-KR" altLang="en-US" dirty="0"/>
              <a:t>대신 </a:t>
            </a:r>
            <a:r>
              <a:rPr lang="en-US" altLang="ko-KR" dirty="0" err="1"/>
              <a:t>Dispatcher.Invoke</a:t>
            </a:r>
            <a:r>
              <a:rPr lang="en-US" altLang="ko-KR" dirty="0"/>
              <a:t>()</a:t>
            </a:r>
            <a:r>
              <a:rPr lang="ko-KR" altLang="en-US" dirty="0"/>
              <a:t>를 사용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D9E62B-41C3-EAE7-FC4D-A52217EAF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C48E86-E88D-A09E-31AE-AB8B359E8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45C5E83-6C14-ED7C-B5A8-A6FB2A9ED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547262"/>
            <a:ext cx="5009203" cy="311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084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D0C86-D95A-2B20-471F-DC46DDDBE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 </a:t>
            </a:r>
            <a:r>
              <a:rPr lang="ko-KR" altLang="en-US" dirty="0"/>
              <a:t>디자인 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37BFCD-7ABF-A996-5D56-7ADB2E33B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소프트웨어 개발에 있어 자주 발생하는 문제들에 대한 일반적인 해결책</a:t>
            </a:r>
            <a:endParaRPr lang="en-US" altLang="ko-KR" dirty="0"/>
          </a:p>
          <a:p>
            <a:r>
              <a:rPr lang="ko-KR" altLang="en-US" dirty="0"/>
              <a:t>특정 문맥</a:t>
            </a:r>
            <a:r>
              <a:rPr lang="en-US" altLang="ko-KR" dirty="0"/>
              <a:t>(</a:t>
            </a:r>
            <a:r>
              <a:rPr lang="ko-KR" altLang="en-US" dirty="0"/>
              <a:t>소스코드 구조</a:t>
            </a:r>
            <a:r>
              <a:rPr lang="en-US" altLang="ko-KR" dirty="0"/>
              <a:t>)</a:t>
            </a:r>
            <a:r>
              <a:rPr lang="ko-KR" altLang="en-US" dirty="0"/>
              <a:t>에서 발생하는 설계 문제를 해결</a:t>
            </a:r>
            <a:endParaRPr lang="en-US" altLang="ko-KR" dirty="0"/>
          </a:p>
          <a:p>
            <a:r>
              <a:rPr lang="ko-KR" altLang="en-US" dirty="0"/>
              <a:t>설계 과정에 대한 가이드 또는 지침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자주 발생하는 문제들에 대해 미리 특정한 패턴을 만들어둔 것 </a:t>
            </a:r>
            <a:endParaRPr lang="en-US" altLang="ko-KR" dirty="0"/>
          </a:p>
          <a:p>
            <a:r>
              <a:rPr lang="ko-KR" altLang="en-US" dirty="0"/>
              <a:t>주로 클래스 정의</a:t>
            </a:r>
            <a:r>
              <a:rPr lang="en-US" altLang="ko-KR" dirty="0"/>
              <a:t>, </a:t>
            </a:r>
            <a:r>
              <a:rPr lang="ko-KR" altLang="en-US" dirty="0"/>
              <a:t>클래스 설계</a:t>
            </a:r>
            <a:r>
              <a:rPr lang="en-US" altLang="ko-KR" dirty="0"/>
              <a:t>, </a:t>
            </a:r>
            <a:r>
              <a:rPr lang="ko-KR" altLang="en-US" dirty="0"/>
              <a:t>상속 관계</a:t>
            </a:r>
            <a:r>
              <a:rPr lang="en-US" altLang="ko-KR" dirty="0"/>
              <a:t> </a:t>
            </a:r>
            <a:r>
              <a:rPr lang="ko-KR" altLang="en-US" dirty="0"/>
              <a:t>등에 있어서 특정한 소스 코드 작성 방식을 말함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8E54F8-35BD-8A3B-CA0C-D795B3D9C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1355E91-E4A6-A012-02A9-E599C06DB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0907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D38B02-F364-386E-B2BA-0C5AE68CA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 </a:t>
            </a:r>
            <a:r>
              <a:rPr lang="ko-KR" altLang="en-US" dirty="0"/>
              <a:t>디자인 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D3EA6F-1C78-E45D-A694-B7D7AB225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다양한 상황에 대한 해결 방법</a:t>
            </a:r>
            <a:r>
              <a:rPr lang="en-US" altLang="ko-KR" dirty="0"/>
              <a:t>(</a:t>
            </a:r>
            <a:r>
              <a:rPr lang="ko-KR" altLang="en-US" dirty="0"/>
              <a:t>디자인 패턴</a:t>
            </a:r>
            <a:r>
              <a:rPr lang="en-US" altLang="ko-KR" dirty="0"/>
              <a:t>)</a:t>
            </a:r>
            <a:r>
              <a:rPr lang="ko-KR" altLang="en-US" dirty="0"/>
              <a:t>이 있음</a:t>
            </a:r>
            <a:endParaRPr lang="en-US" altLang="ko-KR" dirty="0"/>
          </a:p>
          <a:p>
            <a:pPr lvl="1"/>
            <a:r>
              <a:rPr lang="en-US" altLang="ko-KR" dirty="0">
                <a:solidFill>
                  <a:srgbClr val="00B050"/>
                </a:solidFill>
              </a:rPr>
              <a:t>Singleton</a:t>
            </a:r>
            <a:r>
              <a:rPr lang="en-US" altLang="ko-KR" dirty="0"/>
              <a:t>: </a:t>
            </a:r>
            <a:r>
              <a:rPr lang="ko-KR" altLang="en-US" dirty="0"/>
              <a:t>한 클래스의 인스턴스가 오직 하나만 존재하도록 보장</a:t>
            </a:r>
            <a:endParaRPr lang="en-US" altLang="ko-KR" dirty="0"/>
          </a:p>
          <a:p>
            <a:pPr lvl="1"/>
            <a:r>
              <a:rPr lang="en-US" altLang="ko-KR" dirty="0"/>
              <a:t>Prototype:</a:t>
            </a:r>
            <a:r>
              <a:rPr lang="ko-KR" altLang="en-US" dirty="0"/>
              <a:t> 기존 객체를 복제하여 새로운 객체를 생성</a:t>
            </a:r>
            <a:endParaRPr lang="en-US" altLang="ko-KR" dirty="0"/>
          </a:p>
          <a:p>
            <a:pPr lvl="1"/>
            <a:r>
              <a:rPr lang="en-US" altLang="ko-KR" dirty="0"/>
              <a:t>Adapter: </a:t>
            </a:r>
            <a:r>
              <a:rPr lang="ko-KR" altLang="en-US" dirty="0"/>
              <a:t>호환되지 않는 인터페이스를 가진 클래스들이 함께 작동할 수 있도록 함</a:t>
            </a:r>
            <a:endParaRPr lang="en-US" altLang="ko-KR" dirty="0"/>
          </a:p>
          <a:p>
            <a:pPr lvl="1"/>
            <a:r>
              <a:rPr lang="en-US" altLang="ko-KR" dirty="0"/>
              <a:t>Bridge: </a:t>
            </a:r>
            <a:r>
              <a:rPr lang="ko-KR" altLang="en-US" dirty="0"/>
              <a:t>추상화</a:t>
            </a:r>
            <a:r>
              <a:rPr lang="en-US" altLang="ko-KR" dirty="0"/>
              <a:t>(Abstract)</a:t>
            </a:r>
            <a:r>
              <a:rPr lang="ko-KR" altLang="en-US" dirty="0"/>
              <a:t>와 구현을 분리하여</a:t>
            </a:r>
            <a:r>
              <a:rPr lang="en-US" altLang="ko-KR" dirty="0"/>
              <a:t>, </a:t>
            </a:r>
            <a:r>
              <a:rPr lang="ko-KR" altLang="en-US" dirty="0"/>
              <a:t>독립적으로 변형될 수 있게 함</a:t>
            </a:r>
            <a:endParaRPr lang="en-US" altLang="ko-KR" dirty="0"/>
          </a:p>
          <a:p>
            <a:pPr lvl="1"/>
            <a:r>
              <a:rPr lang="en-US" altLang="ko-KR" dirty="0"/>
              <a:t>Interpreter: </a:t>
            </a:r>
            <a:r>
              <a:rPr lang="ko-KR" altLang="en-US" dirty="0"/>
              <a:t>주어진 언어의 문법에 대한 표현을 정의하고 문장을 해석</a:t>
            </a:r>
            <a:endParaRPr lang="en-US" altLang="ko-KR" dirty="0"/>
          </a:p>
          <a:p>
            <a:pPr lvl="1"/>
            <a:r>
              <a:rPr lang="en-US" altLang="ko-KR" dirty="0"/>
              <a:t>State: </a:t>
            </a:r>
            <a:r>
              <a:rPr lang="ko-KR" altLang="en-US" dirty="0"/>
              <a:t>객체의 내부 상태에 따라 객체의 행동을 변경</a:t>
            </a:r>
            <a:endParaRPr lang="en-US" altLang="ko-KR" dirty="0"/>
          </a:p>
          <a:p>
            <a:pPr lvl="1"/>
            <a:r>
              <a:rPr lang="en-US" altLang="ko-KR" dirty="0"/>
              <a:t>Strategy: </a:t>
            </a:r>
            <a:r>
              <a:rPr lang="ko-KR" altLang="en-US" dirty="0"/>
              <a:t>알고리즘을 객체의 행동으로 </a:t>
            </a:r>
            <a:r>
              <a:rPr lang="ko-KR" altLang="en-US" dirty="0" err="1"/>
              <a:t>캡슐화하여</a:t>
            </a:r>
            <a:r>
              <a:rPr lang="ko-KR" altLang="en-US" dirty="0"/>
              <a:t> 동일한 기능을 하는 다른 알고리즘으로 교체할 수 있게 함</a:t>
            </a:r>
            <a:endParaRPr lang="en-US" altLang="ko-KR" dirty="0"/>
          </a:p>
          <a:p>
            <a:pPr lvl="1"/>
            <a:r>
              <a:rPr lang="en-US" altLang="ko-KR" dirty="0"/>
              <a:t>Iterator: </a:t>
            </a:r>
            <a:r>
              <a:rPr lang="ko-KR" altLang="en-US" dirty="0"/>
              <a:t>컬렉션 내의 요소를 순차적으로 접근하는 방법을 제공</a:t>
            </a:r>
            <a:endParaRPr lang="en-US" altLang="ko-KR" dirty="0"/>
          </a:p>
          <a:p>
            <a:pPr lvl="1"/>
            <a:r>
              <a:rPr lang="en-US" altLang="ko-KR" dirty="0"/>
              <a:t>...</a:t>
            </a:r>
          </a:p>
          <a:p>
            <a:pPr lvl="1"/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2842D5-8D65-4182-449D-5EE6395D4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50545B-E805-FC27-89DE-0CF6B963A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821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생성된 이미지">
            <a:extLst>
              <a:ext uri="{FF2B5EF4-FFF2-40B4-BE49-F238E27FC236}">
                <a16:creationId xmlns:a16="http://schemas.microsoft.com/office/drawing/2014/main" id="{0DBFEFF7-3326-3280-55A9-BA78D2869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134" y="2232707"/>
            <a:ext cx="4172499" cy="4172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515BBB2-3A2F-B41C-9646-41B0B9FA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Singleton </a:t>
            </a:r>
            <a:r>
              <a:rPr lang="ko-KR" altLang="en-US" dirty="0"/>
              <a:t>패턴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D8F7D2D8-08F3-019E-2C8A-F35B97677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프로그램 실행 중 </a:t>
            </a:r>
            <a:r>
              <a:rPr lang="ko-KR" altLang="en-US" b="1" dirty="0">
                <a:solidFill>
                  <a:schemeClr val="accen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 하나의 인스턴스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 생성되도록 보장하고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 인스턴스에 어디서든 접근할 수 있게 만드는 디자인 패턴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4B6883-1F8B-FEB7-A543-29160182F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7E7A37-09EC-8A7F-9B1A-8FC1D96C6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794311" y="2896553"/>
            <a:ext cx="555948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특징</a:t>
            </a:r>
            <a:endParaRPr lang="en-US" altLang="ko-KR" sz="2400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외부에서 객체를 새로 생성하지 못하도록 막음</a:t>
            </a: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private </a:t>
            </a:r>
            <a:r>
              <a:rPr lang="ko-KR" altLang="en-US" dirty="0" err="1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생성자</a:t>
            </a: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lvl="1"/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클래스 수준에서 단 하나의 인스턴스를 저장</a:t>
            </a: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static </a:t>
            </a:r>
            <a:r>
              <a:rPr lang="ko-KR" altLang="en-US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필드</a:t>
            </a: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lvl="1"/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이 인스턴스를 어디서든 접근할 수 있게 해줌</a:t>
            </a: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static </a:t>
            </a:r>
            <a:r>
              <a:rPr lang="ko-KR" altLang="en-US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메서드</a:t>
            </a: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en-US" altLang="ko-KR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Ex. </a:t>
            </a:r>
            <a:r>
              <a:rPr lang="ko-KR" altLang="en-US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로그 기록기</a:t>
            </a:r>
            <a:r>
              <a:rPr lang="en-US" altLang="ko-KR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DB </a:t>
            </a:r>
            <a:r>
              <a:rPr lang="ko-KR" altLang="en-US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연결 클래스</a:t>
            </a:r>
            <a:r>
              <a:rPr lang="en-US" altLang="ko-KR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dirty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설정 관리자 등등</a:t>
            </a: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5364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A9F8BD3-07E3-DFE2-6156-828C48F82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769" y="1859148"/>
            <a:ext cx="4748231" cy="33886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F6F4E9B-7388-97E9-9E63-C3919807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63D705-7C15-33E0-BE4F-6DB21E173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6BE420-8F8C-85E9-FF1E-568D045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DF70C3-FBA0-A0EA-EA36-9F324D555ABB}"/>
              </a:ext>
            </a:extLst>
          </p:cNvPr>
          <p:cNvSpPr txBox="1"/>
          <p:nvPr/>
        </p:nvSpPr>
        <p:spPr>
          <a:xfrm>
            <a:off x="157044" y="1572172"/>
            <a:ext cx="7241191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 err="1"/>
              <a:t>WinForm</a:t>
            </a:r>
            <a:r>
              <a:rPr lang="en-US" altLang="ko-KR" sz="2400" b="1" dirty="0"/>
              <a:t> </a:t>
            </a:r>
            <a:r>
              <a:rPr lang="ko-KR" altLang="en-US" sz="2400" b="1" dirty="0"/>
              <a:t>개발에 있어 권장되는 디자인 패턴</a:t>
            </a:r>
            <a:endParaRPr lang="en-US" altLang="ko-KR" sz="2400" b="1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2400" b="1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/>
              <a:t>MVC(Model + View + Controller) </a:t>
            </a:r>
            <a:r>
              <a:rPr lang="ko-KR" altLang="en-US" sz="2400" b="1" dirty="0"/>
              <a:t>패턴 시나리오</a:t>
            </a:r>
            <a:endParaRPr lang="en-US" altLang="ko-KR" sz="2400" b="1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사용자의 </a:t>
            </a:r>
            <a:r>
              <a:rPr lang="en-US" altLang="ko-KR" sz="2400" dirty="0"/>
              <a:t>Action</a:t>
            </a:r>
            <a:r>
              <a:rPr lang="ko-KR" altLang="en-US" sz="2400" dirty="0"/>
              <a:t>들은 </a:t>
            </a:r>
            <a:r>
              <a:rPr lang="en-US" altLang="ko-KR" sz="2400" dirty="0"/>
              <a:t>Controller</a:t>
            </a:r>
            <a:r>
              <a:rPr lang="ko-KR" altLang="en-US" sz="2400" dirty="0"/>
              <a:t>에 들어옴</a:t>
            </a:r>
            <a:endParaRPr lang="en-US" altLang="ko-KR" sz="24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Controller</a:t>
            </a:r>
            <a:r>
              <a:rPr lang="ko-KR" altLang="en-US" sz="2400" dirty="0"/>
              <a:t>는 사용자의 </a:t>
            </a:r>
            <a:r>
              <a:rPr lang="en-US" altLang="ko-KR" sz="2400" dirty="0"/>
              <a:t>Action</a:t>
            </a:r>
            <a:r>
              <a:rPr lang="ko-KR" altLang="en-US" sz="2400" dirty="0"/>
              <a:t>을 확인하고</a:t>
            </a:r>
            <a:r>
              <a:rPr lang="en-US" altLang="ko-KR" sz="2400" dirty="0"/>
              <a:t>, Model</a:t>
            </a:r>
            <a:r>
              <a:rPr lang="ko-KR" altLang="en-US" sz="2400" dirty="0"/>
              <a:t>을 업데이트</a:t>
            </a:r>
            <a:endParaRPr lang="en-US" altLang="ko-KR" sz="24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Controller</a:t>
            </a:r>
            <a:r>
              <a:rPr lang="ko-KR" altLang="en-US" sz="2400" dirty="0"/>
              <a:t>는 </a:t>
            </a:r>
            <a:r>
              <a:rPr lang="en-US" altLang="ko-KR" sz="2400" dirty="0"/>
              <a:t>Model</a:t>
            </a:r>
            <a:r>
              <a:rPr lang="ko-KR" altLang="en-US" sz="2400" dirty="0"/>
              <a:t>을 나타내 줄 </a:t>
            </a:r>
            <a:r>
              <a:rPr lang="en-US" altLang="ko-KR" sz="2400" dirty="0"/>
              <a:t>View</a:t>
            </a:r>
            <a:r>
              <a:rPr lang="ko-KR" altLang="en-US" sz="2400" dirty="0"/>
              <a:t>를 선택</a:t>
            </a:r>
            <a:endParaRPr lang="en-US" altLang="ko-KR" sz="24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View</a:t>
            </a:r>
            <a:r>
              <a:rPr lang="ko-KR" altLang="en-US" sz="2400" dirty="0"/>
              <a:t>는 </a:t>
            </a:r>
            <a:r>
              <a:rPr lang="en-US" altLang="ko-KR" sz="2400" dirty="0"/>
              <a:t>Model</a:t>
            </a:r>
            <a:r>
              <a:rPr lang="ko-KR" altLang="en-US" sz="2400" dirty="0"/>
              <a:t>을 이용하여 화면을 나타냄</a:t>
            </a:r>
          </a:p>
        </p:txBody>
      </p:sp>
    </p:spTree>
    <p:extLst>
      <p:ext uri="{BB962C8B-B14F-4D97-AF65-F5344CB8AC3E}">
        <p14:creationId xmlns:p14="http://schemas.microsoft.com/office/powerpoint/2010/main" val="3051755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0DB591A-B2C5-1155-5FCD-DF1DCB634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9BF7011-AF43-32A4-EF64-FC74AC8BE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769" y="1859148"/>
            <a:ext cx="4748231" cy="33886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D4FE4BD-6C1B-98DF-C6E3-5E542B164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D6CEB1-A6E2-E938-468E-B59B2019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E0BD37-3226-B822-8BBA-4B25B7D62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04DB15-8DFD-9715-47EB-F97F684B1D1C}"/>
              </a:ext>
            </a:extLst>
          </p:cNvPr>
          <p:cNvSpPr txBox="1"/>
          <p:nvPr/>
        </p:nvSpPr>
        <p:spPr>
          <a:xfrm>
            <a:off x="223950" y="1572172"/>
            <a:ext cx="734248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/>
              <a:t>Model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사용자 정보만 갖고 있는 클래스</a:t>
            </a:r>
            <a:endParaRPr lang="en-US" altLang="ko-KR" sz="20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예</a:t>
            </a:r>
            <a:r>
              <a:rPr lang="en-US" altLang="ko-KR" sz="2000" dirty="0"/>
              <a:t>) User </a:t>
            </a:r>
            <a:r>
              <a:rPr lang="ko-KR" altLang="en-US" sz="2000" dirty="0"/>
              <a:t>클래스 </a:t>
            </a:r>
            <a:r>
              <a:rPr lang="en-US" altLang="ko-KR" sz="2000" dirty="0"/>
              <a:t>(</a:t>
            </a:r>
            <a:r>
              <a:rPr lang="ko-KR" altLang="en-US" sz="2000" dirty="0"/>
              <a:t>이름</a:t>
            </a:r>
            <a:r>
              <a:rPr lang="en-US" altLang="ko-KR" sz="2000" dirty="0"/>
              <a:t>, ID, PW, </a:t>
            </a:r>
            <a:r>
              <a:rPr lang="ko-KR" altLang="en-US" sz="2000" dirty="0"/>
              <a:t>전화번호</a:t>
            </a:r>
            <a:r>
              <a:rPr lang="en-US" altLang="ko-KR" sz="2000" dirty="0"/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/>
              <a:t>View</a:t>
            </a:r>
            <a:r>
              <a:rPr lang="en-US" altLang="ko-KR" sz="2400" dirty="0"/>
              <a:t> 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Form1.cs</a:t>
            </a:r>
            <a:r>
              <a:rPr lang="ko-KR" altLang="en-US" sz="2000" dirty="0"/>
              <a:t> 라고 보면 됨</a:t>
            </a:r>
            <a:endParaRPr lang="en-US" altLang="ko-KR" sz="20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(View</a:t>
            </a:r>
            <a:r>
              <a:rPr lang="ko-KR" altLang="en-US" sz="2000" dirty="0"/>
              <a:t>가 하는 일이 매우 많음</a:t>
            </a:r>
            <a:r>
              <a:rPr lang="en-US" altLang="ko-KR" sz="2000" dirty="0"/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/>
              <a:t>Controller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View</a:t>
            </a:r>
            <a:r>
              <a:rPr lang="ko-KR" altLang="en-US" sz="2000" dirty="0"/>
              <a:t>로 부터 받은 입력을 처리하여 </a:t>
            </a:r>
            <a:r>
              <a:rPr lang="en-US" altLang="ko-KR" sz="2000" dirty="0"/>
              <a:t>Model</a:t>
            </a:r>
            <a:r>
              <a:rPr lang="ko-KR" altLang="en-US" sz="2000" dirty="0"/>
              <a:t>을 정보를 업데이트</a:t>
            </a:r>
            <a:endParaRPr lang="en-US" altLang="ko-KR" sz="20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Model </a:t>
            </a:r>
            <a:r>
              <a:rPr lang="ko-KR" altLang="en-US" sz="2000" dirty="0"/>
              <a:t>정보가 업데이트 되면 </a:t>
            </a:r>
            <a:r>
              <a:rPr lang="en-US" altLang="ko-KR" sz="2000" dirty="0"/>
              <a:t>View</a:t>
            </a:r>
            <a:r>
              <a:rPr lang="ko-KR" altLang="en-US" sz="2000" dirty="0"/>
              <a:t>에 표시</a:t>
            </a:r>
            <a:endParaRPr lang="en-US" altLang="ko-KR" sz="20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예</a:t>
            </a:r>
            <a:r>
              <a:rPr lang="en-US" altLang="ko-KR" sz="2000" dirty="0"/>
              <a:t>) </a:t>
            </a:r>
            <a:r>
              <a:rPr lang="en-US" altLang="ko-KR" sz="2000" dirty="0" err="1"/>
              <a:t>UserControl</a:t>
            </a:r>
            <a:r>
              <a:rPr lang="en-US" altLang="ko-KR" sz="2000" dirty="0"/>
              <a:t> </a:t>
            </a:r>
            <a:r>
              <a:rPr lang="ko-KR" altLang="en-US" sz="2000" dirty="0"/>
              <a:t>클래스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TextBox</a:t>
            </a:r>
            <a:r>
              <a:rPr lang="ko-KR" altLang="en-US" sz="2000" dirty="0"/>
              <a:t>로 입력 받은 값을 </a:t>
            </a:r>
            <a:r>
              <a:rPr lang="en-US" altLang="ko-KR" sz="2000" dirty="0"/>
              <a:t>User </a:t>
            </a:r>
            <a:r>
              <a:rPr lang="ko-KR" altLang="en-US" sz="2000" dirty="0"/>
              <a:t>클래스에 복사</a:t>
            </a:r>
            <a:r>
              <a:rPr lang="en-US" altLang="ko-KR" sz="2000" dirty="0"/>
              <a:t>, User </a:t>
            </a:r>
            <a:r>
              <a:rPr lang="ko-KR" altLang="en-US" sz="2000" dirty="0"/>
              <a:t>클래스의 정보와 비교하여 로그인 여부 체크 등</a:t>
            </a:r>
            <a:r>
              <a:rPr lang="en-US" altLang="ko-KR" sz="2000" dirty="0"/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06538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6F4E9B-7388-97E9-9E63-C3919807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WPF MVVM </a:t>
            </a:r>
            <a:r>
              <a:rPr lang="ko-KR" altLang="en-US" dirty="0"/>
              <a:t>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63D705-7C15-33E0-BE4F-6DB21E173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6BE420-8F8C-85E9-FF1E-568D045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DF70C3-FBA0-A0EA-EA36-9F324D555ABB}"/>
              </a:ext>
            </a:extLst>
          </p:cNvPr>
          <p:cNvSpPr txBox="1"/>
          <p:nvPr/>
        </p:nvSpPr>
        <p:spPr>
          <a:xfrm>
            <a:off x="251789" y="1690688"/>
            <a:ext cx="76175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WPF </a:t>
            </a:r>
            <a:r>
              <a:rPr lang="ko-KR" altLang="en-US" sz="2400" dirty="0"/>
              <a:t>출시와 함께 </a:t>
            </a:r>
            <a:r>
              <a:rPr lang="en-US" altLang="ko-KR" sz="2400" dirty="0"/>
              <a:t>Microsoft</a:t>
            </a:r>
            <a:r>
              <a:rPr lang="ko-KR" altLang="en-US" sz="2400" dirty="0"/>
              <a:t>에서 개발한 디자인 패턴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Model</a:t>
            </a:r>
            <a:r>
              <a:rPr lang="ko-KR" altLang="en-US" sz="2400" dirty="0"/>
              <a:t> </a:t>
            </a:r>
            <a:r>
              <a:rPr lang="en-US" altLang="ko-KR" sz="2400" dirty="0"/>
              <a:t>+</a:t>
            </a:r>
            <a:r>
              <a:rPr lang="ko-KR" altLang="en-US" sz="2400" dirty="0"/>
              <a:t> </a:t>
            </a:r>
            <a:r>
              <a:rPr lang="en-US" altLang="ko-KR" sz="2400" dirty="0"/>
              <a:t>View</a:t>
            </a:r>
            <a:r>
              <a:rPr lang="ko-KR" altLang="en-US" sz="2400" dirty="0"/>
              <a:t> </a:t>
            </a:r>
            <a:r>
              <a:rPr lang="en-US" altLang="ko-KR" sz="2400" dirty="0"/>
              <a:t>+ </a:t>
            </a:r>
            <a:r>
              <a:rPr lang="en-US" altLang="ko-KR" sz="2400" dirty="0">
                <a:solidFill>
                  <a:srgbClr val="00B050"/>
                </a:solidFill>
              </a:rPr>
              <a:t>View Model </a:t>
            </a:r>
            <a:r>
              <a:rPr lang="ko-KR" altLang="en-US" sz="2400" dirty="0">
                <a:solidFill>
                  <a:srgbClr val="00B050"/>
                </a:solidFill>
              </a:rPr>
              <a:t>로 구성됨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사용자 인터페이스에서 발생하는 이벤트 중심의 </a:t>
            </a:r>
            <a:br>
              <a:rPr lang="en-US" altLang="ko-KR" sz="2400" dirty="0"/>
            </a:br>
            <a:r>
              <a:rPr lang="ko-KR" altLang="en-US" sz="2400" dirty="0"/>
              <a:t>프로그래밍에서 탈피하기 위한 목적에서 고안 됨    </a:t>
            </a:r>
            <a:r>
              <a:rPr lang="en-US" altLang="ko-KR" sz="2400" dirty="0"/>
              <a:t>(View</a:t>
            </a:r>
            <a:r>
              <a:rPr lang="ko-KR" altLang="en-US" sz="2400" dirty="0"/>
              <a:t>가 너무 많은 기능을 담당하는 것을 방지</a:t>
            </a:r>
            <a:r>
              <a:rPr lang="en-US" altLang="ko-KR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개발 속도 향상 보다 유지보수를 쉽게 하기 위함</a:t>
            </a:r>
          </a:p>
        </p:txBody>
      </p:sp>
      <p:pic>
        <p:nvPicPr>
          <p:cNvPr id="7" name="Picture 2" descr="생성된 이미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2689" y="1472384"/>
            <a:ext cx="3852928" cy="385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831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DAF179-311F-B8E4-5C49-7606353EB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WPF MVVM </a:t>
            </a:r>
            <a:r>
              <a:rPr lang="ko-KR" altLang="en-US" dirty="0"/>
              <a:t>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179425-BE59-AC9D-1BB2-5FFAA04FF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7030A0"/>
                </a:solidFill>
              </a:rPr>
              <a:t>Model</a:t>
            </a:r>
            <a:r>
              <a:rPr lang="en-US" altLang="ko-KR" dirty="0"/>
              <a:t> (</a:t>
            </a:r>
            <a:r>
              <a:rPr lang="ko-KR" altLang="en-US" dirty="0"/>
              <a:t>프로그래머</a:t>
            </a:r>
            <a:r>
              <a:rPr lang="en-US" altLang="ko-KR" dirty="0"/>
              <a:t>) </a:t>
            </a:r>
          </a:p>
          <a:p>
            <a:pPr lvl="1"/>
            <a:r>
              <a:rPr lang="ko-KR" altLang="en-US" dirty="0"/>
              <a:t>데이터와 비즈니스 </a:t>
            </a:r>
            <a:r>
              <a:rPr lang="ko-KR" altLang="en-US" dirty="0" err="1"/>
              <a:t>로직을</a:t>
            </a:r>
            <a:r>
              <a:rPr lang="ko-KR" altLang="en-US" dirty="0"/>
              <a:t> 담당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DB, </a:t>
            </a:r>
            <a:r>
              <a:rPr lang="ko-KR" altLang="en-US" dirty="0"/>
              <a:t>네트워크 요청 또는 파일 시스템과 같은 데이터 소스와 상호작용</a:t>
            </a:r>
            <a:endParaRPr lang="en-US" altLang="ko-KR" dirty="0"/>
          </a:p>
          <a:p>
            <a:r>
              <a:rPr lang="en-US" altLang="ko-KR" dirty="0">
                <a:solidFill>
                  <a:srgbClr val="7030A0"/>
                </a:solidFill>
              </a:rPr>
              <a:t>View</a:t>
            </a:r>
            <a:r>
              <a:rPr lang="en-US" altLang="ko-KR" dirty="0"/>
              <a:t> (</a:t>
            </a:r>
            <a:r>
              <a:rPr lang="ko-KR" altLang="en-US" dirty="0"/>
              <a:t>디자이너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사용자 인터페이스를 담당하여 사용자 입력처리 및 화면 갱신을 처리</a:t>
            </a:r>
            <a:endParaRPr lang="en-US" altLang="ko-KR" dirty="0"/>
          </a:p>
          <a:p>
            <a:pPr lvl="1"/>
            <a:r>
              <a:rPr lang="en-US" altLang="ko-KR" dirty="0"/>
              <a:t>XAML </a:t>
            </a:r>
            <a:r>
              <a:rPr lang="ko-KR" altLang="en-US" dirty="0"/>
              <a:t>같은 마크업 언어를 사용하여 디자인</a:t>
            </a:r>
            <a:endParaRPr lang="en-US" altLang="ko-KR" dirty="0"/>
          </a:p>
          <a:p>
            <a:r>
              <a:rPr lang="en-US" altLang="ko-KR" dirty="0" err="1">
                <a:solidFill>
                  <a:srgbClr val="7030A0"/>
                </a:solidFill>
              </a:rPr>
              <a:t>ViewModel</a:t>
            </a:r>
            <a:r>
              <a:rPr lang="en-US" altLang="ko-KR" dirty="0"/>
              <a:t> (</a:t>
            </a:r>
            <a:r>
              <a:rPr lang="ko-KR" altLang="en-US" dirty="0"/>
              <a:t>프로그래머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View</a:t>
            </a:r>
            <a:r>
              <a:rPr lang="ko-KR" altLang="en-US" dirty="0"/>
              <a:t>와 </a:t>
            </a:r>
            <a:r>
              <a:rPr lang="en-US" altLang="ko-KR" dirty="0"/>
              <a:t>Model </a:t>
            </a:r>
            <a:r>
              <a:rPr lang="ko-KR" altLang="en-US" dirty="0"/>
              <a:t>사이에서 중재자 역할을 수행</a:t>
            </a:r>
            <a:endParaRPr lang="en-US" altLang="ko-KR" dirty="0"/>
          </a:p>
          <a:p>
            <a:pPr lvl="1"/>
            <a:r>
              <a:rPr lang="en-US" altLang="ko-KR" dirty="0"/>
              <a:t>View</a:t>
            </a:r>
            <a:r>
              <a:rPr lang="ko-KR" altLang="en-US" dirty="0"/>
              <a:t>에서 발생하는 이벤트 감지</a:t>
            </a:r>
            <a:r>
              <a:rPr lang="en-US" altLang="ko-KR" dirty="0"/>
              <a:t>, </a:t>
            </a:r>
            <a:r>
              <a:rPr lang="ko-KR" altLang="en-US" dirty="0"/>
              <a:t>이벤트에 맞는 </a:t>
            </a:r>
            <a:r>
              <a:rPr lang="en-US" altLang="ko-KR" dirty="0"/>
              <a:t>Model</a:t>
            </a:r>
            <a:r>
              <a:rPr lang="ko-KR" altLang="en-US" dirty="0"/>
              <a:t>의 로직 수행</a:t>
            </a:r>
            <a:endParaRPr lang="en-US" altLang="ko-KR" dirty="0"/>
          </a:p>
          <a:p>
            <a:pPr lvl="1"/>
            <a:r>
              <a:rPr lang="en-US" altLang="ko-KR" dirty="0"/>
              <a:t>View</a:t>
            </a:r>
            <a:r>
              <a:rPr lang="ko-KR" altLang="en-US" dirty="0"/>
              <a:t>에 표시할 데이터를 가공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7A3CFF-F52D-7EF1-1163-B84FAE88B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1022B6-B73C-AEA0-BB28-1DD81833D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803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WPF MVVM </a:t>
            </a:r>
            <a:r>
              <a:rPr lang="ko-KR" altLang="en-US" dirty="0"/>
              <a:t>패턴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특징</a:t>
            </a: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역할 분리 명확함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lvl="1"/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View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는 </a:t>
            </a:r>
            <a:r>
              <a:rPr lang="en-US" altLang="ko-KR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UI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en-US" altLang="ko-KR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ViewModel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은 </a:t>
            </a:r>
            <a:r>
              <a:rPr lang="ko-KR" altLang="en-US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로직</a:t>
            </a: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처리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Model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은 </a:t>
            </a: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관리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</a:t>
            </a: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바인딩 중심으로 동작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lvl="1"/>
            <a:r>
              <a:rPr lang="en-US" altLang="ko-KR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ViewModel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속성과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View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UI 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요소를 자동으로 연결</a:t>
            </a: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값이 바뀌면 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UI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에 자동 반영</a:t>
            </a: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명령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(Command) 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패턴으로 사용자 입력 처리</a:t>
            </a: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버튼 클릭 등 이벤트를 </a:t>
            </a:r>
            <a:r>
              <a:rPr lang="en-US" altLang="ko-KR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Icommand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처리</a:t>
            </a: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유지보수 용이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및 확장성 증가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697982"/>
      </p:ext>
    </p:extLst>
  </p:cSld>
  <p:clrMapOvr>
    <a:masterClrMapping/>
  </p:clrMapOvr>
</p:sld>
</file>

<file path=ppt/theme/theme1.xml><?xml version="1.0" encoding="utf-8"?>
<a:theme xmlns:a="http://schemas.openxmlformats.org/drawingml/2006/main" name="2_코딩온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4">
      <a:majorFont>
        <a:latin typeface="AppleSDGothicNeoH00"/>
        <a:ea typeface="AppleSDGothicNeoH00"/>
        <a:cs typeface=""/>
      </a:majorFont>
      <a:minorFont>
        <a:latin typeface="AppleSDGothicNeoB00"/>
        <a:ea typeface="AppleSDGothicNeoB00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>
            <a:latin typeface="Pretendard SemiBold" panose="02000703000000020004" pitchFamily="2" charset="-127"/>
            <a:ea typeface="Pretendard SemiBold" panose="02000703000000020004" pitchFamily="2" charset="-127"/>
            <a:cs typeface="Pretendard SemiBold" panose="02000703000000020004" pitchFamily="2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>
            <a:latin typeface="Pretendard SemiBold" panose="02000703000000020004" pitchFamily="2" charset="-127"/>
            <a:ea typeface="Pretendard SemiBold" panose="02000703000000020004" pitchFamily="2" charset="-127"/>
            <a:cs typeface="Pretendard SemiBold" panose="02000703000000020004" pitchFamily="2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02_Table_form.pptx" id="{2AAAD8C5-45B4-4401-8A6D-D767585F442D}" vid="{6C13ED7D-2711-4F90-B94D-5F82A1624D9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9082</TotalTime>
  <Words>2189</Words>
  <Application>Microsoft Office PowerPoint</Application>
  <PresentationFormat>와이드스크린</PresentationFormat>
  <Paragraphs>305</Paragraphs>
  <Slides>19</Slides>
  <Notes>16</Notes>
  <HiddenSlides>5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Arial</vt:lpstr>
      <vt:lpstr>맑은 고딕</vt:lpstr>
      <vt:lpstr>Pretendard GOV</vt:lpstr>
      <vt:lpstr>Pretendard SemiBold</vt:lpstr>
      <vt:lpstr>Pretendard</vt:lpstr>
      <vt:lpstr>Pretendard Black</vt:lpstr>
      <vt:lpstr>Wingdings</vt:lpstr>
      <vt:lpstr>2_코딩온템플릿</vt:lpstr>
      <vt:lpstr>디자인 패턴</vt:lpstr>
      <vt:lpstr>SW 디자인 패턴</vt:lpstr>
      <vt:lpstr>SW 디자인 패턴</vt:lpstr>
      <vt:lpstr>Singleton 패턴</vt:lpstr>
      <vt:lpstr>MVC 패턴</vt:lpstr>
      <vt:lpstr>MVC 패턴</vt:lpstr>
      <vt:lpstr>WPF MVVM 패턴</vt:lpstr>
      <vt:lpstr>WPF MVVM 패턴</vt:lpstr>
      <vt:lpstr>WPF MVVM 패턴</vt:lpstr>
      <vt:lpstr>MVVM 패턴</vt:lpstr>
      <vt:lpstr>연습. WPF MVVM 패턴 따라해보기 </vt:lpstr>
      <vt:lpstr>릴리즈</vt:lpstr>
      <vt:lpstr>릴리즈 빌드</vt:lpstr>
      <vt:lpstr>릴리즈 빌드</vt:lpstr>
      <vt:lpstr>릴리즈 빌드</vt:lpstr>
      <vt:lpstr>dll 만들기</vt:lpstr>
      <vt:lpstr>dll 가져오기</vt:lpstr>
      <vt:lpstr>실습. 계산기 릴리즈</vt:lpstr>
      <vt:lpstr>WPF 크로스 스레드 해결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김규리</dc:creator>
  <cp:lastModifiedBy>On Coding</cp:lastModifiedBy>
  <cp:revision>1419</cp:revision>
  <dcterms:created xsi:type="dcterms:W3CDTF">2022-06-26T11:10:22Z</dcterms:created>
  <dcterms:modified xsi:type="dcterms:W3CDTF">2025-05-27T00:58:51Z</dcterms:modified>
</cp:coreProperties>
</file>

<file path=docProps/thumbnail.jpeg>
</file>